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wdp" ContentType="image/vnd.ms-photo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1"/>
  </p:sldMasterIdLst>
  <p:notesMasterIdLst>
    <p:notesMasterId r:id="rId40"/>
  </p:notesMasterIdLst>
  <p:sldIdLst>
    <p:sldId id="256" r:id="rId2"/>
    <p:sldId id="257" r:id="rId3"/>
    <p:sldId id="258" r:id="rId4"/>
    <p:sldId id="261" r:id="rId5"/>
    <p:sldId id="274" r:id="rId6"/>
    <p:sldId id="273" r:id="rId7"/>
    <p:sldId id="301" r:id="rId8"/>
    <p:sldId id="262" r:id="rId9"/>
    <p:sldId id="265" r:id="rId10"/>
    <p:sldId id="283" r:id="rId11"/>
    <p:sldId id="263" r:id="rId12"/>
    <p:sldId id="309" r:id="rId13"/>
    <p:sldId id="278" r:id="rId14"/>
    <p:sldId id="279" r:id="rId15"/>
    <p:sldId id="296" r:id="rId16"/>
    <p:sldId id="305" r:id="rId17"/>
    <p:sldId id="266" r:id="rId18"/>
    <p:sldId id="267" r:id="rId19"/>
    <p:sldId id="280" r:id="rId20"/>
    <p:sldId id="281" r:id="rId21"/>
    <p:sldId id="282" r:id="rId22"/>
    <p:sldId id="302" r:id="rId23"/>
    <p:sldId id="297" r:id="rId24"/>
    <p:sldId id="298" r:id="rId25"/>
    <p:sldId id="270" r:id="rId26"/>
    <p:sldId id="269" r:id="rId27"/>
    <p:sldId id="284" r:id="rId28"/>
    <p:sldId id="264" r:id="rId29"/>
    <p:sldId id="304" r:id="rId30"/>
    <p:sldId id="259" r:id="rId31"/>
    <p:sldId id="260" r:id="rId32"/>
    <p:sldId id="307" r:id="rId33"/>
    <p:sldId id="308" r:id="rId34"/>
    <p:sldId id="271" r:id="rId35"/>
    <p:sldId id="272" r:id="rId36"/>
    <p:sldId id="276" r:id="rId37"/>
    <p:sldId id="312" r:id="rId38"/>
    <p:sldId id="313" r:id="rId39"/>
  </p:sldIdLst>
  <p:sldSz cx="12192000" cy="6858000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EFA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7" autoAdjust="0"/>
    <p:restoredTop sz="87269" autoAdjust="0"/>
  </p:normalViewPr>
  <p:slideViewPr>
    <p:cSldViewPr snapToGrid="0">
      <p:cViewPr>
        <p:scale>
          <a:sx n="81" d="100"/>
          <a:sy n="81" d="100"/>
        </p:scale>
        <p:origin x="2032" y="7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9A89E5C-A7C5-4AF4-9AEB-7CCF32FCB641}" type="datetimeFigureOut">
              <a:rPr lang="es-MX" smtClean="0"/>
              <a:t>30/08/24</a:t>
            </a:fld>
            <a:endParaRPr lang="es-MX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480ED6A-18F0-4A6C-8AAF-C428A9DF3762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3238872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uptodate.com/contents/grade/6?title=Grade%202C&amp;topicKey=ENDO/1795" TargetMode="External"/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Relationship Id="rId5" Type="http://schemas.openxmlformats.org/officeDocument/2006/relationships/hyperlink" Target="https://www.uptodate.com/contents/diabetic-ketoacidosis-and-hyperosmolar-hyperglycemic-state-in-adults-treatment?search=crisis%20hipergluc%C3%A9mica&amp;source=search_result&amp;selectedTitle=1~150&amp;usage_type=default&amp;display_rank=1#H4566002" TargetMode="External"/><Relationship Id="rId4" Type="http://schemas.openxmlformats.org/officeDocument/2006/relationships/hyperlink" Target="https://www.uptodate.com/contents/diabetic-ketoacidosis-and-hyperosmolar-hyperglycemic-state-in-adults-treatment?search=crisis%20hipergluc%C3%A9mica&amp;source=search_result&amp;selectedTitle=1~150&amp;usage_type=default&amp;display_rank=1#H19" TargetMode="Externa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uptodate.com/contents/diabetic-ketoacidosis-and-hyperosmolar-hyperglycemic-state-in-adults-treatment?search=crisis%20hipergluc%C3%A9mica&amp;source=search_result&amp;selectedTitle=1~150&amp;usage_type=default&amp;display_rank=1#H21" TargetMode="External"/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MX" dirty="0"/>
              <a:t>La CAD se caracteriza por hiperglicemia, acidosis metabólica y aumento de la concentración de cetonas corporales.</a:t>
            </a:r>
            <a:r>
              <a:rPr lang="es-MX" baseline="0" dirty="0"/>
              <a:t> </a:t>
            </a:r>
            <a:r>
              <a:rPr lang="es-MX" dirty="0"/>
              <a:t>Dos tercios de pacientes con CAD corresponden a DM tipo 1</a:t>
            </a:r>
            <a:r>
              <a:rPr lang="es-MX" dirty="0">
                <a:sym typeface="Symbol" panose="05050102010706020507" pitchFamily="18" charset="2"/>
              </a:rPr>
              <a:t>.</a:t>
            </a:r>
            <a:r>
              <a:rPr lang="es-MX" baseline="0" dirty="0">
                <a:sym typeface="Symbol" panose="05050102010706020507" pitchFamily="18" charset="2"/>
              </a:rPr>
              <a:t> </a:t>
            </a:r>
            <a:r>
              <a:rPr lang="es-MX" dirty="0"/>
              <a:t>Pacientes con DM tipo 2 pueden presentar CAD en estados de estrés catabólico o enfermedad aguda</a:t>
            </a:r>
            <a:r>
              <a:rPr lang="es-MX" dirty="0">
                <a:sym typeface="Symbol" panose="05050102010706020507" pitchFamily="18" charset="2"/>
              </a:rPr>
              <a:t></a:t>
            </a:r>
            <a:r>
              <a:rPr lang="es-MX" dirty="0"/>
              <a:t> El pronostico y mortalidad de ambas es peor en edades extremas de la vida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MX" dirty="0">
              <a:sym typeface="Symbol" panose="05050102010706020507" pitchFamily="18" charset="2"/>
            </a:endParaRPr>
          </a:p>
          <a:p>
            <a:endParaRPr lang="es-MX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80ED6A-18F0-4A6C-8AAF-C428A9DF3762}" type="slidenum">
              <a:rPr lang="es-MX" smtClean="0"/>
              <a:t>2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2373182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MX" dirty="0">
                <a:solidFill>
                  <a:srgbClr val="FFFF00"/>
                </a:solidFill>
              </a:rPr>
              <a:t>Hormonas </a:t>
            </a:r>
            <a:r>
              <a:rPr lang="es-MX" dirty="0" err="1">
                <a:solidFill>
                  <a:srgbClr val="FFFF00"/>
                </a:solidFill>
              </a:rPr>
              <a:t>contrarreguladoras</a:t>
            </a:r>
            <a:r>
              <a:rPr lang="es-MX" dirty="0">
                <a:solidFill>
                  <a:srgbClr val="FFFF00"/>
                </a:solidFill>
              </a:rPr>
              <a:t> (catecolaminas, glucagón, cortisol, GRH)</a:t>
            </a:r>
          </a:p>
          <a:p>
            <a:pPr lvl="0" algn="just"/>
            <a:r>
              <a:rPr lang="es-MX" dirty="0">
                <a:solidFill>
                  <a:srgbClr val="FFFF00"/>
                </a:solidFill>
              </a:rPr>
              <a:t>Hiperglicemia: </a:t>
            </a:r>
          </a:p>
          <a:p>
            <a:pPr marL="914400" lvl="1" indent="-457200" algn="just">
              <a:buAutoNum type="arabicPeriod"/>
            </a:pPr>
            <a:r>
              <a:rPr lang="es-MX" dirty="0">
                <a:solidFill>
                  <a:srgbClr val="FFFF00"/>
                </a:solidFill>
              </a:rPr>
              <a:t>Aumento </a:t>
            </a:r>
            <a:r>
              <a:rPr lang="es-MX" dirty="0" err="1">
                <a:solidFill>
                  <a:srgbClr val="FFFF00"/>
                </a:solidFill>
              </a:rPr>
              <a:t>gluconeogenesis</a:t>
            </a:r>
            <a:r>
              <a:rPr lang="es-MX" dirty="0">
                <a:solidFill>
                  <a:srgbClr val="FFFF00"/>
                </a:solidFill>
              </a:rPr>
              <a:t> </a:t>
            </a:r>
          </a:p>
          <a:p>
            <a:pPr marL="914400" lvl="1" indent="-457200" algn="just">
              <a:buAutoNum type="arabicPeriod"/>
            </a:pPr>
            <a:r>
              <a:rPr lang="es-MX" dirty="0">
                <a:solidFill>
                  <a:srgbClr val="FFFF00"/>
                </a:solidFill>
              </a:rPr>
              <a:t>Reducción utilización periférica de glucosa </a:t>
            </a:r>
          </a:p>
          <a:p>
            <a:pPr marL="914400" lvl="1" indent="-457200" algn="just">
              <a:buAutoNum type="arabicPeriod"/>
            </a:pPr>
            <a:r>
              <a:rPr lang="es-MX" dirty="0">
                <a:solidFill>
                  <a:srgbClr val="FFFF00"/>
                </a:solidFill>
              </a:rPr>
              <a:t>Aumento de la </a:t>
            </a:r>
            <a:r>
              <a:rPr lang="es-MX" dirty="0" err="1">
                <a:solidFill>
                  <a:srgbClr val="FFFF00"/>
                </a:solidFill>
              </a:rPr>
              <a:t>glicogenolisis</a:t>
            </a:r>
            <a:r>
              <a:rPr lang="es-MX" dirty="0">
                <a:solidFill>
                  <a:srgbClr val="FFFF00"/>
                </a:solidFill>
              </a:rPr>
              <a:t>*</a:t>
            </a:r>
          </a:p>
          <a:p>
            <a:endParaRPr lang="es-MX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80ED6A-18F0-4A6C-8AAF-C428A9DF3762}" type="slidenum">
              <a:rPr lang="es-MX" smtClean="0"/>
              <a:t>3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73851412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MX" dirty="0"/>
              <a:t>CIRCULO VICIOSO:</a:t>
            </a:r>
            <a:r>
              <a:rPr lang="es-MX" baseline="0" dirty="0"/>
              <a:t> ENTRE MAYOR HIPERGLUCEMIA, MAYOR DIURESIS OSMOTICA= HIPERTONICIDAD PLASMATICA</a:t>
            </a:r>
          </a:p>
          <a:p>
            <a:r>
              <a:rPr lang="es-MX" dirty="0"/>
              <a:t>La </a:t>
            </a:r>
            <a:r>
              <a:rPr lang="es-MX" dirty="0" err="1"/>
              <a:t>hiperosmolaridad</a:t>
            </a:r>
            <a:r>
              <a:rPr lang="es-MX" dirty="0"/>
              <a:t> de estos individuos tiene una correlación positiva con el deterioro del estado de alerta. A mayor </a:t>
            </a:r>
            <a:r>
              <a:rPr lang="es-MX" dirty="0" err="1"/>
              <a:t>osmolaridad</a:t>
            </a:r>
            <a:r>
              <a:rPr lang="es-MX" dirty="0"/>
              <a:t> corresponde a mayor deterioro en el estado de alerta.</a:t>
            </a:r>
          </a:p>
          <a:p>
            <a:pPr algn="just"/>
            <a:r>
              <a:rPr lang="es-MX" dirty="0">
                <a:solidFill>
                  <a:srgbClr val="FFFF00"/>
                </a:solidFill>
              </a:rPr>
              <a:t>320 a 350 </a:t>
            </a:r>
            <a:r>
              <a:rPr lang="es-MX" dirty="0" err="1">
                <a:solidFill>
                  <a:srgbClr val="FFFF00"/>
                </a:solidFill>
              </a:rPr>
              <a:t>mOsm</a:t>
            </a:r>
            <a:r>
              <a:rPr lang="es-MX" dirty="0">
                <a:solidFill>
                  <a:srgbClr val="FFFF00"/>
                </a:solidFill>
              </a:rPr>
              <a:t>/Kg= individuo alerta</a:t>
            </a:r>
          </a:p>
          <a:p>
            <a:pPr algn="just"/>
            <a:r>
              <a:rPr lang="es-MX" dirty="0">
                <a:solidFill>
                  <a:srgbClr val="FFFF00"/>
                </a:solidFill>
              </a:rPr>
              <a:t>350 a 380 </a:t>
            </a:r>
            <a:r>
              <a:rPr lang="es-MX" dirty="0" err="1">
                <a:solidFill>
                  <a:srgbClr val="FFFF00"/>
                </a:solidFill>
              </a:rPr>
              <a:t>mOsm</a:t>
            </a:r>
            <a:r>
              <a:rPr lang="es-MX" dirty="0">
                <a:solidFill>
                  <a:srgbClr val="FFFF00"/>
                </a:solidFill>
              </a:rPr>
              <a:t>/Kg= individuo obnubilado</a:t>
            </a:r>
          </a:p>
          <a:p>
            <a:pPr algn="just"/>
            <a:r>
              <a:rPr lang="es-MX" dirty="0">
                <a:solidFill>
                  <a:srgbClr val="FFFF00"/>
                </a:solidFill>
              </a:rPr>
              <a:t>380 a 400 </a:t>
            </a:r>
            <a:r>
              <a:rPr lang="es-MX" dirty="0" err="1">
                <a:solidFill>
                  <a:srgbClr val="FFFF00"/>
                </a:solidFill>
              </a:rPr>
              <a:t>mOsm</a:t>
            </a:r>
            <a:r>
              <a:rPr lang="es-MX" dirty="0">
                <a:solidFill>
                  <a:srgbClr val="FFFF00"/>
                </a:solidFill>
              </a:rPr>
              <a:t>/Kg= individuo con estupor</a:t>
            </a:r>
          </a:p>
          <a:p>
            <a:pPr algn="just"/>
            <a:r>
              <a:rPr lang="es-MX" dirty="0">
                <a:solidFill>
                  <a:srgbClr val="FFFF00"/>
                </a:solidFill>
              </a:rPr>
              <a:t>Más de 400 </a:t>
            </a:r>
            <a:r>
              <a:rPr lang="es-MX" dirty="0" err="1">
                <a:solidFill>
                  <a:srgbClr val="FFFF00"/>
                </a:solidFill>
              </a:rPr>
              <a:t>mOsm</a:t>
            </a:r>
            <a:r>
              <a:rPr lang="es-MX" dirty="0">
                <a:solidFill>
                  <a:srgbClr val="FFFF00"/>
                </a:solidFill>
              </a:rPr>
              <a:t>/Kg= individuo en coma</a:t>
            </a:r>
          </a:p>
          <a:p>
            <a:endParaRPr lang="es-MX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80ED6A-18F0-4A6C-8AAF-C428A9DF3762}" type="slidenum">
              <a:rPr lang="es-MX" smtClean="0"/>
              <a:t>4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19318171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80ED6A-18F0-4A6C-8AAF-C428A9DF3762}" type="slidenum">
              <a:rPr lang="es-MX" smtClean="0"/>
              <a:t>6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55641667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MX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La evolución del EHH tarda días a semanas en manifestarse.</a:t>
            </a:r>
            <a:r>
              <a:rPr lang="es-MX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Symbol" panose="05050102010706020507" pitchFamily="18" charset="2"/>
              </a:rPr>
              <a:t></a:t>
            </a:r>
            <a:r>
              <a:rPr lang="es-MX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La CAD tiene una </a:t>
            </a:r>
            <a:r>
              <a:rPr lang="es-MX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evoluciónrápida</a:t>
            </a:r>
            <a:r>
              <a:rPr lang="es-MX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manifestaciones mas agudas (menos de 24 </a:t>
            </a:r>
            <a:r>
              <a:rPr lang="es-MX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hrs</a:t>
            </a:r>
            <a:r>
              <a:rPr lang="es-MX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.)</a:t>
            </a:r>
            <a:r>
              <a:rPr lang="es-MX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Symbol" panose="05050102010706020507" pitchFamily="18" charset="2"/>
              </a:rPr>
              <a:t></a:t>
            </a:r>
            <a:r>
              <a:rPr lang="es-MX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Síntomas de DM descompensada: poliuria, polidipsia, taquicardia, hipotensión</a:t>
            </a:r>
            <a:r>
              <a:rPr lang="es-MX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Symbol" panose="05050102010706020507" pitchFamily="18" charset="2"/>
              </a:rPr>
              <a:t></a:t>
            </a:r>
            <a:r>
              <a:rPr lang="es-MX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Compromiso de conciencia, focalización y convulsiones (EHH)</a:t>
            </a:r>
            <a:r>
              <a:rPr lang="es-MX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Symbol" panose="05050102010706020507" pitchFamily="18" charset="2"/>
              </a:rPr>
              <a:t></a:t>
            </a:r>
            <a:r>
              <a:rPr lang="es-MX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Dolor abdominal, nausea, vómitos (CAD)</a:t>
            </a:r>
          </a:p>
          <a:p>
            <a:endParaRPr lang="es-MX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80ED6A-18F0-4A6C-8AAF-C428A9DF3762}" type="slidenum">
              <a:rPr lang="es-MX" smtClean="0"/>
              <a:t>8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70279351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480ED6A-18F0-4A6C-8AAF-C428A9DF3762}" type="slidenum">
              <a:rPr lang="es-MX" smtClean="0"/>
              <a:t>10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604274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MX" dirty="0"/>
              <a:t>En el tratamiento de la CAD prima el manejo de la hiperglicemia</a:t>
            </a:r>
            <a:endParaRPr lang="es-MX" dirty="0">
              <a:sym typeface="Symbol" panose="05050102010706020507" pitchFamily="18" charset="2"/>
            </a:endParaRPr>
          </a:p>
          <a:p>
            <a:r>
              <a:rPr lang="es-MX" dirty="0"/>
              <a:t>Durante el tratamiento de la CAD la hiperglicemia se corrige antes que la </a:t>
            </a:r>
            <a:r>
              <a:rPr lang="es-MX" dirty="0" err="1"/>
              <a:t>cetoacidosis</a:t>
            </a:r>
            <a:r>
              <a:rPr lang="es-MX" dirty="0"/>
              <a:t> (6 </a:t>
            </a:r>
            <a:r>
              <a:rPr lang="es-MX" dirty="0" err="1"/>
              <a:t>hrs.v</a:t>
            </a:r>
            <a:r>
              <a:rPr lang="es-MX" dirty="0"/>
              <a:t>/s 12 </a:t>
            </a:r>
            <a:r>
              <a:rPr lang="es-MX" dirty="0" err="1"/>
              <a:t>hrs</a:t>
            </a:r>
            <a:r>
              <a:rPr lang="es-MX" dirty="0"/>
              <a:t>.)</a:t>
            </a: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80ED6A-18F0-4A6C-8AAF-C428A9DF3762}" type="slidenum">
              <a:rPr lang="es-MX" smtClean="0"/>
              <a:t>11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62860292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480ED6A-18F0-4A6C-8AAF-C428A9DF3762}" type="slidenum">
              <a:rPr lang="es-MX" smtClean="0"/>
              <a:t>12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99708509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MX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Sugerimos el reemplazo de fosfato para pacientes con hipofosfatemia severa (&lt;1 mg / dL [0.32 mmol / L]), insuficiencia respiratoria o cardíaca o anemia hemolítica ( </a:t>
            </a:r>
            <a:r>
              <a:rPr lang="es-MX" sz="1200" b="1" i="0" u="sng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/>
              </a:rPr>
              <a:t>Grado 2C</a:t>
            </a:r>
            <a:r>
              <a:rPr lang="es-MX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). (Consulte </a:t>
            </a:r>
            <a:r>
              <a:rPr lang="es-MX" sz="1200" b="0" i="0" u="sng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4"/>
              </a:rPr>
              <a:t>'Agotamiento de fosfato' más</a:t>
            </a:r>
            <a:r>
              <a:rPr lang="es-MX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arriba).</a:t>
            </a:r>
          </a:p>
          <a:p>
            <a:endParaRPr lang="es-MX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s-MX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niciamos un programa de insulina subcutánea de dosis múltiples (bolo basal) cuando la cetoacidosis se ha resuelto y el paciente puede comer. Para los pacientes con HHS, la infusión de insulina intravenosa puede reducirse e iniciarse un programa de insulina subcutánea de dosis múltiples cuando la glucosa sérica cae por debajo de 250 a 300 mg / dL (13,9 a 16,7 mmol / L). La infusión de insulina intravenosa debe continuarse durante dos a cuatro horas después de iniciar la insulina subcutánea para evitar la recurrencia de la hiperglucemia. (Consulte </a:t>
            </a:r>
            <a:r>
              <a:rPr lang="es-MX" sz="1200" b="0" i="0" u="sng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5"/>
              </a:rPr>
              <a:t>'Conversión a insulina subcutánea' más</a:t>
            </a:r>
            <a:r>
              <a:rPr lang="es-MX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arriba).</a:t>
            </a:r>
            <a:endParaRPr lang="es-MX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480ED6A-18F0-4A6C-8AAF-C428A9DF3762}" type="slidenum">
              <a:rPr lang="es-MX" smtClean="0"/>
              <a:t>13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50381377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r>
              <a:rPr lang="es-MX" sz="3200" dirty="0">
                <a:solidFill>
                  <a:srgbClr val="FFFF00"/>
                </a:solidFill>
              </a:rPr>
              <a:t>REHIDRATACIÓN</a:t>
            </a:r>
          </a:p>
          <a:p>
            <a:pPr lvl="1" algn="just"/>
            <a:r>
              <a:rPr lang="es-MX" sz="2800" dirty="0" err="1">
                <a:solidFill>
                  <a:srgbClr val="FFFF00"/>
                </a:solidFill>
              </a:rPr>
              <a:t>Reexpansión</a:t>
            </a:r>
            <a:r>
              <a:rPr lang="es-MX" sz="2800" dirty="0">
                <a:solidFill>
                  <a:srgbClr val="FFFF00"/>
                </a:solidFill>
              </a:rPr>
              <a:t> de volumen </a:t>
            </a:r>
            <a:r>
              <a:rPr lang="es-MX" sz="2800" dirty="0" err="1">
                <a:solidFill>
                  <a:srgbClr val="FFFF00"/>
                </a:solidFill>
              </a:rPr>
              <a:t>intravascular</a:t>
            </a:r>
            <a:r>
              <a:rPr lang="es-MX" sz="2800" dirty="0">
                <a:solidFill>
                  <a:srgbClr val="FFFF00"/>
                </a:solidFill>
              </a:rPr>
              <a:t>, intersticial e intracelular y restauración de perfusión renal </a:t>
            </a:r>
          </a:p>
          <a:p>
            <a:pPr lvl="1" algn="just"/>
            <a:r>
              <a:rPr lang="es-MX" sz="2800" dirty="0">
                <a:solidFill>
                  <a:srgbClr val="FFFF00"/>
                </a:solidFill>
              </a:rPr>
              <a:t>Inicio con </a:t>
            </a:r>
            <a:r>
              <a:rPr lang="es-MX" sz="3200" b="1" dirty="0">
                <a:solidFill>
                  <a:srgbClr val="FFFF00"/>
                </a:solidFill>
              </a:rPr>
              <a:t>15 a 20 ml/kg/</a:t>
            </a:r>
            <a:r>
              <a:rPr lang="es-MX" sz="3200" b="1" dirty="0" err="1">
                <a:solidFill>
                  <a:srgbClr val="FFFF00"/>
                </a:solidFill>
              </a:rPr>
              <a:t>hr</a:t>
            </a:r>
            <a:r>
              <a:rPr lang="es-MX" sz="3200" b="1" dirty="0">
                <a:solidFill>
                  <a:srgbClr val="FFFF00"/>
                </a:solidFill>
              </a:rPr>
              <a:t>, </a:t>
            </a:r>
            <a:r>
              <a:rPr lang="es-MX" sz="2800" dirty="0">
                <a:solidFill>
                  <a:srgbClr val="FFFF00"/>
                </a:solidFill>
              </a:rPr>
              <a:t>1 a 1,5 </a:t>
            </a:r>
            <a:r>
              <a:rPr lang="es-MX" sz="2800" dirty="0" err="1">
                <a:solidFill>
                  <a:srgbClr val="FFFF00"/>
                </a:solidFill>
              </a:rPr>
              <a:t>lt</a:t>
            </a:r>
            <a:r>
              <a:rPr lang="es-MX" sz="2800" dirty="0">
                <a:solidFill>
                  <a:srgbClr val="FFFF00"/>
                </a:solidFill>
              </a:rPr>
              <a:t> durante la primera hora, en ausencia de compromiso cardiaco </a:t>
            </a:r>
          </a:p>
          <a:p>
            <a:pPr lvl="1" algn="just"/>
            <a:r>
              <a:rPr lang="es-MX" sz="2800" dirty="0">
                <a:solidFill>
                  <a:srgbClr val="FFFF00"/>
                </a:solidFill>
              </a:rPr>
              <a:t>Continuar con SF 0.9% </a:t>
            </a:r>
            <a:r>
              <a:rPr lang="es-MX" sz="2800" dirty="0" err="1">
                <a:solidFill>
                  <a:srgbClr val="FFFF00"/>
                </a:solidFill>
              </a:rPr>
              <a:t>ó</a:t>
            </a:r>
            <a:r>
              <a:rPr lang="es-MX" sz="2800" dirty="0">
                <a:solidFill>
                  <a:srgbClr val="FFFF00"/>
                </a:solidFill>
              </a:rPr>
              <a:t> 0,45% según </a:t>
            </a:r>
            <a:r>
              <a:rPr lang="es-MX" sz="2800" dirty="0" err="1">
                <a:solidFill>
                  <a:srgbClr val="FFFF00"/>
                </a:solidFill>
              </a:rPr>
              <a:t>natremia</a:t>
            </a:r>
            <a:r>
              <a:rPr lang="es-MX" sz="2800" dirty="0">
                <a:solidFill>
                  <a:srgbClr val="FFFF00"/>
                </a:solidFill>
              </a:rPr>
              <a:t>, diuresis y hemodinámica a tasa 250 a 500 ml/</a:t>
            </a:r>
            <a:r>
              <a:rPr lang="es-MX" sz="2800" dirty="0" err="1">
                <a:solidFill>
                  <a:srgbClr val="FFFF00"/>
                </a:solidFill>
              </a:rPr>
              <a:t>hr</a:t>
            </a:r>
            <a:endParaRPr lang="es-MX" sz="2800" dirty="0">
              <a:solidFill>
                <a:srgbClr val="FFFF00"/>
              </a:solidFill>
            </a:endParaRPr>
          </a:p>
          <a:p>
            <a:pPr lvl="1" algn="just"/>
            <a:r>
              <a:rPr lang="es-MX" sz="2800" dirty="0">
                <a:solidFill>
                  <a:srgbClr val="FFFF00"/>
                </a:solidFill>
              </a:rPr>
              <a:t>Déficit de agua debe ser corregido dentro de las primeras 24 horas</a:t>
            </a:r>
          </a:p>
          <a:p>
            <a:pPr algn="just"/>
            <a:endParaRPr lang="es-MX" sz="3200" dirty="0">
              <a:solidFill>
                <a:srgbClr val="FFFF00"/>
              </a:solidFill>
            </a:endParaRPr>
          </a:p>
          <a:p>
            <a:endParaRPr lang="es-MX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80ED6A-18F0-4A6C-8AAF-C428A9DF3762}" type="slidenum">
              <a:rPr lang="es-MX" smtClean="0"/>
              <a:t>14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92440685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s-MX" dirty="0">
                <a:solidFill>
                  <a:srgbClr val="FFFF00"/>
                </a:solidFill>
              </a:rPr>
              <a:t>INSULINOTERAPIA con bolo inicial de </a:t>
            </a:r>
            <a:r>
              <a:rPr lang="es-MX" sz="3200" b="1" dirty="0">
                <a:solidFill>
                  <a:srgbClr val="FFFF00"/>
                </a:solidFill>
              </a:rPr>
              <a:t>0,1 U/kg </a:t>
            </a:r>
            <a:r>
              <a:rPr lang="es-MX" dirty="0">
                <a:solidFill>
                  <a:srgbClr val="FFFF00"/>
                </a:solidFill>
              </a:rPr>
              <a:t>seguido de infusión de 0,1/</a:t>
            </a:r>
            <a:r>
              <a:rPr lang="es-MX" dirty="0" err="1">
                <a:solidFill>
                  <a:srgbClr val="FFFF00"/>
                </a:solidFill>
              </a:rPr>
              <a:t>U,Kg</a:t>
            </a:r>
            <a:r>
              <a:rPr lang="es-MX" dirty="0">
                <a:solidFill>
                  <a:srgbClr val="FFFF00"/>
                </a:solidFill>
              </a:rPr>
              <a:t>/</a:t>
            </a:r>
            <a:r>
              <a:rPr lang="es-MX" dirty="0" err="1">
                <a:solidFill>
                  <a:srgbClr val="FFFF00"/>
                </a:solidFill>
              </a:rPr>
              <a:t>hr</a:t>
            </a:r>
            <a:r>
              <a:rPr lang="es-MX" dirty="0">
                <a:solidFill>
                  <a:srgbClr val="FFFF00"/>
                </a:solidFill>
              </a:rPr>
              <a:t> (0,14 U/kg/</a:t>
            </a:r>
            <a:r>
              <a:rPr lang="es-MX" dirty="0" err="1">
                <a:solidFill>
                  <a:srgbClr val="FFFF00"/>
                </a:solidFill>
              </a:rPr>
              <a:t>hr</a:t>
            </a:r>
            <a:r>
              <a:rPr lang="es-MX" dirty="0">
                <a:solidFill>
                  <a:srgbClr val="FFFF00"/>
                </a:solidFill>
              </a:rPr>
              <a:t>, sin bolo inicial)</a:t>
            </a:r>
          </a:p>
          <a:p>
            <a:pPr lvl="0"/>
            <a:r>
              <a:rPr lang="es-MX" dirty="0">
                <a:solidFill>
                  <a:srgbClr val="FFFF00"/>
                </a:solidFill>
              </a:rPr>
              <a:t>Descenso de glucemia: </a:t>
            </a:r>
            <a:r>
              <a:rPr lang="es-MX" sz="3200" b="1" dirty="0">
                <a:solidFill>
                  <a:srgbClr val="FFFF00"/>
                </a:solidFill>
              </a:rPr>
              <a:t>50-70 mg/dl/</a:t>
            </a:r>
            <a:r>
              <a:rPr lang="es-MX" sz="3200" b="1" dirty="0" err="1">
                <a:solidFill>
                  <a:srgbClr val="FFFF00"/>
                </a:solidFill>
              </a:rPr>
              <a:t>hr</a:t>
            </a:r>
            <a:r>
              <a:rPr lang="es-MX" sz="3200" b="1" dirty="0">
                <a:solidFill>
                  <a:srgbClr val="FFFF00"/>
                </a:solidFill>
              </a:rPr>
              <a:t> </a:t>
            </a:r>
            <a:endParaRPr lang="es-MX" b="1" dirty="0">
              <a:solidFill>
                <a:srgbClr val="FFFF00"/>
              </a:solidFill>
            </a:endParaRPr>
          </a:p>
          <a:p>
            <a:pPr lvl="1"/>
            <a:r>
              <a:rPr lang="es-MX" dirty="0">
                <a:solidFill>
                  <a:srgbClr val="FFFF00"/>
                </a:solidFill>
              </a:rPr>
              <a:t>Glicemia bajo 300 mg/dl reducir infusión a 0,02-0,05 U/hg/</a:t>
            </a:r>
            <a:r>
              <a:rPr lang="es-MX" dirty="0" err="1">
                <a:solidFill>
                  <a:srgbClr val="FFFF00"/>
                </a:solidFill>
              </a:rPr>
              <a:t>hr</a:t>
            </a:r>
            <a:r>
              <a:rPr lang="es-MX" dirty="0">
                <a:solidFill>
                  <a:srgbClr val="FFFF00"/>
                </a:solidFill>
              </a:rPr>
              <a:t> y agregar glucosa 5% </a:t>
            </a:r>
          </a:p>
          <a:p>
            <a:pPr lvl="1"/>
            <a:r>
              <a:rPr lang="es-MX" dirty="0">
                <a:solidFill>
                  <a:srgbClr val="FFFF00"/>
                </a:solidFill>
              </a:rPr>
              <a:t>Ajustar glucosa para glucemia en rango 250-300 mg/dl</a:t>
            </a:r>
          </a:p>
          <a:p>
            <a:endParaRPr lang="es-MX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80ED6A-18F0-4A6C-8AAF-C428A9DF3762}" type="slidenum">
              <a:rPr lang="es-MX" smtClean="0"/>
              <a:t>19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88526236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80ED6A-18F0-4A6C-8AAF-C428A9DF3762}" type="slidenum">
              <a:rPr lang="es-MX" smtClean="0"/>
              <a:t>20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10967507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MX" dirty="0" err="1"/>
              <a:t>Despues</a:t>
            </a:r>
            <a:r>
              <a:rPr lang="es-MX" dirty="0"/>
              <a:t> de resolución y cuando el paciente sea capaz de comer,</a:t>
            </a:r>
            <a:r>
              <a:rPr lang="es-MX" baseline="0" dirty="0"/>
              <a:t> iniciar régimen </a:t>
            </a:r>
            <a:r>
              <a:rPr lang="es-MX" baseline="0" dirty="0" err="1"/>
              <a:t>multidosis</a:t>
            </a:r>
            <a:r>
              <a:rPr lang="es-MX" baseline="0" dirty="0"/>
              <a:t> de insulina SC, asegurando niveles plasmáticos  insulina, en pacientes sensibles a insulina inicial 0.5 a 0.8 u/k/</a:t>
            </a:r>
            <a:r>
              <a:rPr lang="es-MX" baseline="0" dirty="0" err="1"/>
              <a:t>dia</a:t>
            </a:r>
            <a:endParaRPr lang="es-MX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80ED6A-18F0-4A6C-8AAF-C428A9DF3762}" type="slidenum">
              <a:rPr lang="es-MX" smtClean="0"/>
              <a:t>21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92094138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MX" dirty="0"/>
              <a:t>Meta pH &gt;7 a las 2 horas</a:t>
            </a:r>
          </a:p>
          <a:p>
            <a:r>
              <a:rPr lang="es-MX" dirty="0"/>
              <a:t>Monitoreo de K+</a:t>
            </a: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480ED6A-18F0-4A6C-8AAF-C428A9DF3762}" type="slidenum">
              <a:rPr lang="es-MX" smtClean="0"/>
              <a:t>22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21058972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MX" sz="1200" b="1" dirty="0">
                <a:solidFill>
                  <a:srgbClr val="FFFF00"/>
                </a:solidFill>
              </a:rPr>
              <a:t>Edema cerebral</a:t>
            </a:r>
          </a:p>
          <a:p>
            <a:pPr marL="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MX" dirty="0">
                <a:solidFill>
                  <a:srgbClr val="FFFF00"/>
                </a:solidFill>
              </a:rPr>
              <a:t>Mecanismo de hipoxia/isquemia con alteración de flujo sanguíneo cerebral, generación de mediadores inflamatorios y alteración de la membrana transportadora de iones </a:t>
            </a:r>
          </a:p>
          <a:p>
            <a:endParaRPr lang="es-MX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80ED6A-18F0-4A6C-8AAF-C428A9DF3762}" type="slidenum">
              <a:rPr lang="es-MX" smtClean="0"/>
              <a:t>25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32725419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MX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El edema cerebral es raro en adultos, pero se asocia con altas tasas de morbilidad y mortalidad. Las posibles medidas preventivas en pacientes de alto riesgo incluyen la corrección gradual, en lugar de rápida, de los déficits de líquidos y sodio (reducción máxima de la osmolalidad plasmática [Posm] de 3 mOsmol / kg por hora) y el mantenimiento de una glucosa sérica ligeramente elevada hasta que el paciente esté estable . (Consulte </a:t>
            </a:r>
            <a:r>
              <a:rPr lang="es-MX" sz="1200" b="0" i="0" u="sng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/>
              </a:rPr>
              <a:t>'Edema cerebral' más</a:t>
            </a:r>
            <a:r>
              <a:rPr lang="es-MX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arriba).</a:t>
            </a:r>
            <a:endParaRPr lang="es-MX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480ED6A-18F0-4A6C-8AAF-C428A9DF3762}" type="slidenum">
              <a:rPr lang="es-MX" smtClean="0"/>
              <a:t>26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2304351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4464028"/>
            <a:ext cx="9144000" cy="1641490"/>
          </a:xfrm>
        </p:spPr>
        <p:txBody>
          <a:bodyPr wrap="none" anchor="t">
            <a:normAutofit/>
          </a:bodyPr>
          <a:lstStyle>
            <a:lvl1pPr algn="r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09799" y="3694375"/>
            <a:ext cx="9144000" cy="754025"/>
          </a:xfrm>
        </p:spPr>
        <p:txBody>
          <a:bodyPr anchor="b">
            <a:normAutofit/>
          </a:bodyPr>
          <a:lstStyle>
            <a:lvl1pPr marL="0" indent="0" algn="r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D08112-E8CE-4A43-A0EC-F0D9551873C0}" type="datetimeFigureOut">
              <a:rPr lang="es-MX" smtClean="0"/>
              <a:t>30/08/24</a:t>
            </a:fld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1328C-FC24-4825-8B23-B3106ABEDB0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568224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D08112-E8CE-4A43-A0EC-F0D9551873C0}" type="datetimeFigureOut">
              <a:rPr lang="es-MX" smtClean="0"/>
              <a:t>30/08/24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1328C-FC24-4825-8B23-B3106ABEDB0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7020734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854532" y="4464028"/>
            <a:ext cx="9144000" cy="1641490"/>
          </a:xfrm>
        </p:spPr>
        <p:txBody>
          <a:bodyPr wrap="none" anchor="t">
            <a:normAutofit/>
          </a:bodyPr>
          <a:lstStyle>
            <a:lvl1pPr algn="l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7000"/>
                        <a:lumOff val="53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854532" y="3693674"/>
            <a:ext cx="9144000" cy="754025"/>
          </a:xfrm>
        </p:spPr>
        <p:txBody>
          <a:bodyPr anchor="b">
            <a:normAutofit/>
          </a:bodyPr>
          <a:lstStyle>
            <a:lvl1pPr marL="0" indent="0" algn="l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D08112-E8CE-4A43-A0EC-F0D9551873C0}" type="datetimeFigureOut">
              <a:rPr lang="es-MX" smtClean="0"/>
              <a:t>30/08/24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1328C-FC24-4825-8B23-B3106ABEDB0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997003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20000" y="1825625"/>
            <a:ext cx="5025216" cy="435133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19840" y="1825625"/>
            <a:ext cx="5033960" cy="435133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D08112-E8CE-4A43-A0EC-F0D9551873C0}" type="datetimeFigureOut">
              <a:rPr lang="es-MX" smtClean="0"/>
              <a:t>30/08/24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1328C-FC24-4825-8B23-B3106ABEDB0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857369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000" y="1681163"/>
            <a:ext cx="5025216" cy="823912"/>
          </a:xfrm>
        </p:spPr>
        <p:txBody>
          <a:bodyPr anchor="b"/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20000" y="2505075"/>
            <a:ext cx="5025216" cy="368458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19840" y="1681163"/>
            <a:ext cx="5035548" cy="823912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s-ES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19840" y="2505075"/>
            <a:ext cx="5035548" cy="368458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D08112-E8CE-4A43-A0EC-F0D9551873C0}" type="datetimeFigureOut">
              <a:rPr lang="es-MX" smtClean="0"/>
              <a:t>30/08/24</a:t>
            </a:fld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1328C-FC24-4825-8B23-B3106ABEDB0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6289749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D08112-E8CE-4A43-A0EC-F0D9551873C0}" type="datetimeFigureOut">
              <a:rPr lang="es-MX" smtClean="0"/>
              <a:t>30/08/24</a:t>
            </a:fld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1328C-FC24-4825-8B23-B3106ABEDB0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1167141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D08112-E8CE-4A43-A0EC-F0D9551873C0}" type="datetimeFigureOut">
              <a:rPr lang="es-MX" smtClean="0"/>
              <a:t>30/08/24</a:t>
            </a:fld>
            <a:endParaRPr lang="es-MX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1328C-FC24-4825-8B23-B3106ABEDB0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0500884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D08112-E8CE-4A43-A0EC-F0D9551873C0}" type="datetimeFigureOut">
              <a:rPr lang="es-MX" smtClean="0"/>
              <a:t>30/08/24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1328C-FC24-4825-8B23-B3106ABEDB0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7106650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D08112-E8CE-4A43-A0EC-F0D9551873C0}" type="datetimeFigureOut">
              <a:rPr lang="es-MX" smtClean="0"/>
              <a:t>30/08/24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1328C-FC24-4825-8B23-B3106ABEDB0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7978008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n panorámic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367160"/>
            <a:ext cx="10515600" cy="81935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39788" y="987425"/>
            <a:ext cx="10515600" cy="337973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5186516"/>
            <a:ext cx="10514012" cy="682472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D08112-E8CE-4A43-A0EC-F0D9551873C0}" type="datetimeFigureOut">
              <a:rPr lang="es-MX" smtClean="0"/>
              <a:t>30/08/24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1328C-FC24-4825-8B23-B3106ABEDB0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5944613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353434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489399"/>
            <a:ext cx="10514012" cy="1501826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D08112-E8CE-4A43-A0EC-F0D9551873C0}" type="datetimeFigureOut">
              <a:rPr lang="es-MX" smtClean="0"/>
              <a:t>30/08/24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1328C-FC24-4825-8B23-B3106ABEDB0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08165819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365125"/>
            <a:ext cx="9302752" cy="2992904"/>
          </a:xfrm>
        </p:spPr>
        <p:txBody>
          <a:bodyPr anchor="ctr"/>
          <a:lstStyle>
            <a:lvl1pPr>
              <a:defRPr sz="44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501729"/>
            <a:ext cx="10512424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D08112-E8CE-4A43-A0EC-F0D9551873C0}" type="datetimeFigureOut">
              <a:rPr lang="es-MX" smtClean="0"/>
              <a:t>30/08/24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1328C-FC24-4825-8B23-B3106ABEDB00}" type="slidenum">
              <a:rPr lang="es-MX" smtClean="0"/>
              <a:t>‹Nº›</a:t>
            </a:fld>
            <a:endParaRPr lang="es-MX"/>
          </a:p>
        </p:txBody>
      </p:sp>
      <p:sp>
        <p:nvSpPr>
          <p:cNvPr id="9" name="TextBox 8"/>
          <p:cNvSpPr txBox="1"/>
          <p:nvPr/>
        </p:nvSpPr>
        <p:spPr>
          <a:xfrm>
            <a:off x="1111044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2087278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2326967"/>
            <a:ext cx="10515600" cy="2511835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850581"/>
            <a:ext cx="10514012" cy="1140644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D08112-E8CE-4A43-A0EC-F0D9551873C0}" type="datetimeFigureOut">
              <a:rPr lang="es-MX" smtClean="0"/>
              <a:t>30/08/24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1328C-FC24-4825-8B23-B3106ABEDB0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75318373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337282" y="188595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356798" y="257175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87994" y="1885950"/>
            <a:ext cx="2936241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s-ES"/>
              <a:t>Haga clic para modificar el estilo de texto del patrón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77441" y="257175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29035" y="1885950"/>
            <a:ext cx="2932113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 dirty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s-ES"/>
              <a:t>Haga clic para modificar el estilo de texto del patrón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29035" y="257175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D08112-E8CE-4A43-A0EC-F0D9551873C0}" type="datetimeFigureOut">
              <a:rPr lang="es-MX" smtClean="0"/>
              <a:t>30/08/24</a:t>
            </a:fld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1328C-FC24-4825-8B23-B3106ABEDB0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2326955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de imagen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332085" y="4297503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2085" y="2256354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332085" y="4873765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997" y="4297503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68996" y="2256354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67644" y="4873764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04322" y="4297503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04321" y="2256354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04197" y="4873762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D08112-E8CE-4A43-A0EC-F0D9551873C0}" type="datetimeFigureOut">
              <a:rPr lang="es-MX" smtClean="0"/>
              <a:t>30/08/24</a:t>
            </a:fld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1328C-FC24-4825-8B23-B3106ABEDB0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85411405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D08112-E8CE-4A43-A0EC-F0D9551873C0}" type="datetimeFigureOut">
              <a:rPr lang="es-MX" smtClean="0"/>
              <a:t>30/08/24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1328C-FC24-4825-8B23-B3106ABEDB0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0273980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D08112-E8CE-4A43-A0EC-F0D9551873C0}" type="datetimeFigureOut">
              <a:rPr lang="es-MX" smtClean="0"/>
              <a:t>30/08/24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1328C-FC24-4825-8B23-B3106ABEDB0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6856414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000" y="1825625"/>
            <a:ext cx="102338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1ED08112-E8CE-4A43-A0EC-F0D9551873C0}" type="datetimeFigureOut">
              <a:rPr lang="es-MX" smtClean="0"/>
              <a:t>30/08/24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6871328C-FC24-4825-8B23-B3106ABEDB0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18690175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  <p:sldLayoutId id="2147483693" r:id="rId15"/>
    <p:sldLayoutId id="2147483694" r:id="rId16"/>
    <p:sldLayoutId id="2147483695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b="0" kern="1200">
          <a:gradFill flip="none" rotWithShape="1">
            <a:gsLst>
              <a:gs pos="28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  <a:tileRect/>
          </a:gra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tif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tif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tif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tiff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0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tiff"/><Relationship Id="rId2" Type="http://schemas.openxmlformats.org/officeDocument/2006/relationships/image" Target="../media/image5.tif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w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tif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tif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w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tif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tif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wmf"/><Relationship Id="rId2" Type="http://schemas.openxmlformats.org/officeDocument/2006/relationships/oleObject" Target="../embeddings/oleObject3.bin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wmf"/><Relationship Id="rId4" Type="http://schemas.openxmlformats.org/officeDocument/2006/relationships/oleObject" Target="../embeddings/oleObject4.bin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wmf"/><Relationship Id="rId2" Type="http://schemas.openxmlformats.org/officeDocument/2006/relationships/oleObject" Target="../embeddings/oleObject5.bin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wmf"/><Relationship Id="rId4" Type="http://schemas.openxmlformats.org/officeDocument/2006/relationships/oleObject" Target="../embeddings/oleObject6.bin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wmf"/><Relationship Id="rId2" Type="http://schemas.openxmlformats.org/officeDocument/2006/relationships/oleObject" Target="../embeddings/oleObject7.bin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wmf"/><Relationship Id="rId4" Type="http://schemas.openxmlformats.org/officeDocument/2006/relationships/oleObject" Target="../embeddings/oleObject8.bin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tif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tif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wmf"/><Relationship Id="rId2" Type="http://schemas.openxmlformats.org/officeDocument/2006/relationships/oleObject" Target="../embeddings/oleObject9.bin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wmf"/><Relationship Id="rId2" Type="http://schemas.openxmlformats.org/officeDocument/2006/relationships/oleObject" Target="../embeddings/oleObject10.bin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wmf"/><Relationship Id="rId2" Type="http://schemas.openxmlformats.org/officeDocument/2006/relationships/oleObject" Target="../embeddings/oleObject11.bin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wmf"/><Relationship Id="rId2" Type="http://schemas.openxmlformats.org/officeDocument/2006/relationships/oleObject" Target="../embeddings/oleObject12.bin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wmf"/><Relationship Id="rId2" Type="http://schemas.openxmlformats.org/officeDocument/2006/relationships/oleObject" Target="../embeddings/oleObject13.bin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4.bin"/><Relationship Id="rId2" Type="http://schemas.openxmlformats.org/officeDocument/2006/relationships/hyperlink" Target="https://doi.org/10.1530/endoabs.81.P319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wmf"/><Relationship Id="rId5" Type="http://schemas.openxmlformats.org/officeDocument/2006/relationships/oleObject" Target="../embeddings/oleObject15.bin"/><Relationship Id="rId4" Type="http://schemas.openxmlformats.org/officeDocument/2006/relationships/image" Target="../media/image20.wmf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wmf"/><Relationship Id="rId2" Type="http://schemas.openxmlformats.org/officeDocument/2006/relationships/oleObject" Target="../embeddings/oleObject16.bin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wmf"/><Relationship Id="rId4" Type="http://schemas.openxmlformats.org/officeDocument/2006/relationships/oleObject" Target="../embeddings/oleObject17.bin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wmf"/><Relationship Id="rId2" Type="http://schemas.openxmlformats.org/officeDocument/2006/relationships/oleObject" Target="../embeddings/oleObject18.bin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wmf"/><Relationship Id="rId4" Type="http://schemas.openxmlformats.org/officeDocument/2006/relationships/oleObject" Target="../embeddings/oleObject19.bin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tiff"/><Relationship Id="rId13" Type="http://schemas.openxmlformats.org/officeDocument/2006/relationships/image" Target="../media/image34.PNG"/><Relationship Id="rId3" Type="http://schemas.microsoft.com/office/2007/relationships/hdphoto" Target="../media/hdphoto1.wdp"/><Relationship Id="rId7" Type="http://schemas.openxmlformats.org/officeDocument/2006/relationships/hyperlink" Target="http://www.siemprevirtual.com/aventho" TargetMode="External"/><Relationship Id="rId12" Type="http://schemas.openxmlformats.org/officeDocument/2006/relationships/image" Target="../media/image33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8.tiff"/><Relationship Id="rId11" Type="http://schemas.openxmlformats.org/officeDocument/2006/relationships/image" Target="../media/image32.png"/><Relationship Id="rId5" Type="http://schemas.openxmlformats.org/officeDocument/2006/relationships/image" Target="../media/image27.tiff"/><Relationship Id="rId10" Type="http://schemas.openxmlformats.org/officeDocument/2006/relationships/image" Target="../media/image31.png"/><Relationship Id="rId4" Type="http://schemas.openxmlformats.org/officeDocument/2006/relationships/image" Target="../media/image26.tiff"/><Relationship Id="rId9" Type="http://schemas.openxmlformats.org/officeDocument/2006/relationships/image" Target="../media/image30.tiff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Blanco, Azúcar, Sweet, Cubos De Azúcar, La Dulzura">
            <a:extLst>
              <a:ext uri="{FF2B5EF4-FFF2-40B4-BE49-F238E27FC236}">
                <a16:creationId xmlns:a16="http://schemas.microsoft.com/office/drawing/2014/main" id="{178927BC-D239-954F-81E0-899A82EFF45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278" b="7278"/>
          <a:stretch/>
        </p:blipFill>
        <p:spPr bwMode="auto">
          <a:xfrm>
            <a:off x="1" y="1"/>
            <a:ext cx="1219199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2794904" y="5372254"/>
            <a:ext cx="6899787" cy="717572"/>
          </a:xfrm>
        </p:spPr>
        <p:txBody>
          <a:bodyPr>
            <a:noAutofit/>
          </a:bodyPr>
          <a:lstStyle/>
          <a:p>
            <a:pPr algn="ctr"/>
            <a:r>
              <a:rPr lang="es-MX" sz="3600" b="1" spc="0" dirty="0">
                <a:solidFill>
                  <a:schemeClr val="tx1"/>
                </a:solidFill>
                <a:highlight>
                  <a:srgbClr val="000000"/>
                </a:highlight>
              </a:rPr>
              <a:t>Dr. Eder Iván Zamarrón López</a:t>
            </a:r>
            <a:endParaRPr lang="es-MX" sz="3200" b="1" spc="0" dirty="0">
              <a:solidFill>
                <a:schemeClr val="tx1"/>
              </a:solidFill>
              <a:highlight>
                <a:srgbClr val="000000"/>
              </a:highlight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550718" y="1896239"/>
            <a:ext cx="11090564" cy="2729856"/>
          </a:xfrm>
        </p:spPr>
        <p:txBody>
          <a:bodyPr>
            <a:noAutofit/>
          </a:bodyPr>
          <a:lstStyle/>
          <a:p>
            <a:pPr algn="ctr"/>
            <a:r>
              <a:rPr lang="es-ES" sz="9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FF0000"/>
                </a:highlight>
              </a:rPr>
              <a:t>CETOACIDOSIS DIABÉTICA</a:t>
            </a:r>
            <a:endParaRPr lang="es-MX" sz="96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highlight>
                <a:srgbClr val="FF0000"/>
              </a:highlight>
            </a:endParaRPr>
          </a:p>
        </p:txBody>
      </p:sp>
      <p:sp>
        <p:nvSpPr>
          <p:cNvPr id="5" name="Título 1">
            <a:extLst>
              <a:ext uri="{FF2B5EF4-FFF2-40B4-BE49-F238E27FC236}">
                <a16:creationId xmlns:a16="http://schemas.microsoft.com/office/drawing/2014/main" id="{3663DC1A-9AFE-DD4F-B815-DCA50A177DE8}"/>
              </a:ext>
            </a:extLst>
          </p:cNvPr>
          <p:cNvSpPr txBox="1">
            <a:spLocks/>
          </p:cNvSpPr>
          <p:nvPr/>
        </p:nvSpPr>
        <p:spPr>
          <a:xfrm>
            <a:off x="4951175" y="4291293"/>
            <a:ext cx="6899787" cy="1039377"/>
          </a:xfrm>
          <a:prstGeom prst="rect">
            <a:avLst/>
          </a:prstGeom>
        </p:spPr>
        <p:txBody>
          <a:bodyPr vert="horz" wrap="none" lIns="91440" tIns="45720" rIns="91440" bIns="45720" rtlCol="0" anchor="t">
            <a:no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9600" b="0" kern="120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MX" sz="8000" spc="0" dirty="0">
                <a:solidFill>
                  <a:srgbClr val="FFFF00"/>
                </a:solidFill>
                <a:latin typeface="Mistral" panose="03090702030407020403" pitchFamily="66" charset="0"/>
              </a:rPr>
              <a:t>Abordaje práctico</a:t>
            </a:r>
            <a:endParaRPr lang="es-MX" sz="7200" spc="0" dirty="0">
              <a:solidFill>
                <a:srgbClr val="FFFF00"/>
              </a:solidFill>
              <a:latin typeface="Mistral" panose="03090702030407020403" pitchFamily="66" charset="0"/>
            </a:endParaRPr>
          </a:p>
        </p:txBody>
      </p:sp>
      <p:sp>
        <p:nvSpPr>
          <p:cNvPr id="6" name="Título 1">
            <a:extLst>
              <a:ext uri="{FF2B5EF4-FFF2-40B4-BE49-F238E27FC236}">
                <a16:creationId xmlns:a16="http://schemas.microsoft.com/office/drawing/2014/main" id="{196662CC-C9F5-3844-AAD7-27F6132D7F06}"/>
              </a:ext>
            </a:extLst>
          </p:cNvPr>
          <p:cNvSpPr txBox="1">
            <a:spLocks/>
          </p:cNvSpPr>
          <p:nvPr/>
        </p:nvSpPr>
        <p:spPr>
          <a:xfrm>
            <a:off x="2833814" y="5871513"/>
            <a:ext cx="6899787" cy="717572"/>
          </a:xfrm>
          <a:prstGeom prst="rect">
            <a:avLst/>
          </a:prstGeom>
        </p:spPr>
        <p:txBody>
          <a:bodyPr vert="horz" wrap="none" lIns="91440" tIns="45720" rIns="91440" bIns="45720" rtlCol="0" anchor="t">
            <a:no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9600" b="0" kern="120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MX" sz="2800" b="1" spc="0" dirty="0">
                <a:solidFill>
                  <a:schemeClr val="tx1"/>
                </a:solidFill>
              </a:rPr>
              <a:t>URGENCIAS-MEDICINA CRÍTICA</a:t>
            </a:r>
            <a:endParaRPr lang="es-MX" sz="2400" b="1" spc="0" dirty="0">
              <a:solidFill>
                <a:schemeClr val="tx1"/>
              </a:solidFill>
            </a:endParaRP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1D0A7374-BA88-9A5B-342E-FF6D624124D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85726" y="-736575"/>
            <a:ext cx="2795962" cy="27959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07807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09684" y="193675"/>
            <a:ext cx="10515600" cy="1325563"/>
          </a:xfrm>
        </p:spPr>
        <p:txBody>
          <a:bodyPr>
            <a:normAutofit/>
          </a:bodyPr>
          <a:lstStyle/>
          <a:p>
            <a:r>
              <a:rPr lang="es-MX" sz="6000" b="1" dirty="0">
                <a:solidFill>
                  <a:srgbClr val="FF0000"/>
                </a:solidFill>
              </a:rPr>
              <a:t>INTRODUCCIÓN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02913" y="1589300"/>
            <a:ext cx="11681137" cy="4662062"/>
          </a:xfrm>
        </p:spPr>
        <p:txBody>
          <a:bodyPr>
            <a:normAutofit lnSpcReduction="10000"/>
          </a:bodyPr>
          <a:lstStyle/>
          <a:p>
            <a:pPr lvl="0" algn="just"/>
            <a:r>
              <a:rPr lang="es-MX" sz="3200" dirty="0">
                <a:solidFill>
                  <a:schemeClr val="tx1"/>
                </a:solidFill>
              </a:rPr>
              <a:t>CAD y el EHH las complicaciones agudas graves de DM</a:t>
            </a:r>
          </a:p>
          <a:p>
            <a:pPr lvl="0" algn="just"/>
            <a:endParaRPr lang="es-MX" sz="3200" dirty="0">
              <a:solidFill>
                <a:schemeClr val="tx1"/>
              </a:solidFill>
              <a:sym typeface="Symbol" panose="05050102010706020507" pitchFamily="18" charset="2"/>
            </a:endParaRPr>
          </a:p>
          <a:p>
            <a:pPr lvl="0" algn="just"/>
            <a:r>
              <a:rPr lang="es-MX" sz="3200" dirty="0">
                <a:solidFill>
                  <a:schemeClr val="tx1"/>
                </a:solidFill>
              </a:rPr>
              <a:t>Mortalidad desde </a:t>
            </a:r>
            <a:r>
              <a:rPr lang="es-MX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&lt;1% A &gt;5% PARA CAD Y 5 A 20% EN EHH</a:t>
            </a:r>
          </a:p>
          <a:p>
            <a:pPr lvl="0" algn="just"/>
            <a:endParaRPr lang="es-MX" sz="32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0" algn="just"/>
            <a:r>
              <a:rPr lang="es-MX" sz="3200" dirty="0">
                <a:solidFill>
                  <a:schemeClr val="tx1"/>
                </a:solidFill>
              </a:rPr>
              <a:t>El EHH</a:t>
            </a:r>
          </a:p>
          <a:p>
            <a:pPr lvl="1" algn="just"/>
            <a:r>
              <a:rPr lang="es-MX" sz="2800" b="1" dirty="0">
                <a:solidFill>
                  <a:srgbClr val="FFFF00"/>
                </a:solidFill>
              </a:rPr>
              <a:t>HIPERGLICEMIA SEVERA, HIPEROSMOLARIDAD Y DESHIDRATACIÓN</a:t>
            </a:r>
            <a:r>
              <a:rPr lang="es-MX" sz="2800" dirty="0">
                <a:solidFill>
                  <a:srgbClr val="FFFF00"/>
                </a:solidFill>
              </a:rPr>
              <a:t> en ausencia de </a:t>
            </a:r>
            <a:r>
              <a:rPr lang="es-MX" sz="2800" dirty="0" err="1">
                <a:solidFill>
                  <a:srgbClr val="FFFF00"/>
                </a:solidFill>
              </a:rPr>
              <a:t>cetoacidosis</a:t>
            </a:r>
            <a:r>
              <a:rPr lang="es-MX" sz="2800" dirty="0">
                <a:solidFill>
                  <a:srgbClr val="FFFF00"/>
                </a:solidFill>
              </a:rPr>
              <a:t> significativa</a:t>
            </a:r>
          </a:p>
          <a:p>
            <a:pPr lvl="0" algn="just"/>
            <a:endParaRPr lang="es-MX" sz="3200" dirty="0">
              <a:solidFill>
                <a:schemeClr val="tx1"/>
              </a:solidFill>
            </a:endParaRPr>
          </a:p>
          <a:p>
            <a:pPr algn="just"/>
            <a:r>
              <a:rPr lang="es-MX" sz="3200" dirty="0">
                <a:solidFill>
                  <a:schemeClr val="tx1"/>
                </a:solidFill>
              </a:rPr>
              <a:t>Deficiencia absoluta (CAD) o relativa de insulina (EHH)</a:t>
            </a:r>
          </a:p>
          <a:p>
            <a:endParaRPr lang="es-MX" sz="3200" dirty="0">
              <a:solidFill>
                <a:schemeClr val="tx1"/>
              </a:solidFill>
            </a:endParaRP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D5C7C40F-E310-3646-8864-0301F3E86D9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23550" y="6321425"/>
            <a:ext cx="1460500" cy="342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21727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75313" y="497109"/>
            <a:ext cx="11477768" cy="1325563"/>
          </a:xfrm>
        </p:spPr>
        <p:txBody>
          <a:bodyPr>
            <a:noAutofit/>
          </a:bodyPr>
          <a:lstStyle/>
          <a:p>
            <a:r>
              <a:rPr lang="es-MX" sz="4400" b="1" dirty="0">
                <a:solidFill>
                  <a:srgbClr val="FF0000"/>
                </a:solidFill>
              </a:rPr>
              <a:t>PATOGÉNESIS DE CRISIS HIPERGLUCÉMICAS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669701" y="2185205"/>
            <a:ext cx="10792496" cy="3545893"/>
          </a:xfrm>
        </p:spPr>
        <p:txBody>
          <a:bodyPr>
            <a:noAutofit/>
          </a:bodyPr>
          <a:lstStyle/>
          <a:p>
            <a:pPr lvl="0" algn="just"/>
            <a:r>
              <a:rPr lang="es-MX" sz="4000" dirty="0">
                <a:solidFill>
                  <a:schemeClr val="tx1"/>
                </a:solidFill>
              </a:rPr>
              <a:t>Reducción efectiva de insulina y el aumento de hormonas </a:t>
            </a:r>
            <a:r>
              <a:rPr lang="es-MX" sz="4000" dirty="0" err="1">
                <a:solidFill>
                  <a:schemeClr val="tx1"/>
                </a:solidFill>
              </a:rPr>
              <a:t>contrarreguladoras</a:t>
            </a:r>
            <a:r>
              <a:rPr lang="es-MX" sz="4000" dirty="0">
                <a:solidFill>
                  <a:schemeClr val="tx1"/>
                </a:solidFill>
              </a:rPr>
              <a:t> genera hiperglicemia y cetosis</a:t>
            </a:r>
          </a:p>
          <a:p>
            <a:pPr lvl="0" algn="just"/>
            <a:endParaRPr lang="es-MX" sz="900" dirty="0">
              <a:solidFill>
                <a:srgbClr val="FFFF00"/>
              </a:solidFill>
              <a:sym typeface="Symbol" panose="05050102010706020507" pitchFamily="18" charset="2"/>
            </a:endParaRPr>
          </a:p>
          <a:p>
            <a:pPr lvl="0" algn="just"/>
            <a:endParaRPr lang="es-MX" sz="900" b="1" dirty="0">
              <a:solidFill>
                <a:srgbClr val="FFFF00"/>
              </a:solidFill>
            </a:endParaRPr>
          </a:p>
          <a:p>
            <a:pPr lvl="0" algn="just"/>
            <a:r>
              <a:rPr lang="es-MX" sz="4000" b="1" dirty="0">
                <a:solidFill>
                  <a:srgbClr val="FFFF00"/>
                </a:solidFill>
              </a:rPr>
              <a:t>EHH: déficit relativo de insulina que impediría la lipólisis y subsecuente cetogénesis</a:t>
            </a:r>
          </a:p>
          <a:p>
            <a:pPr lvl="0" algn="just"/>
            <a:endParaRPr lang="es-MX" sz="4000" dirty="0">
              <a:solidFill>
                <a:srgbClr val="FFFF00"/>
              </a:solidFill>
            </a:endParaRP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85CFFD97-C2A6-E741-B3FE-673AFC30D74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23550" y="6321425"/>
            <a:ext cx="1460500" cy="342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52231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0" y="418912"/>
            <a:ext cx="12084050" cy="1325563"/>
          </a:xfrm>
        </p:spPr>
        <p:txBody>
          <a:bodyPr>
            <a:noAutofit/>
          </a:bodyPr>
          <a:lstStyle/>
          <a:p>
            <a:pPr algn="ctr"/>
            <a:r>
              <a:rPr lang="es-MX" sz="4800" b="1" dirty="0">
                <a:solidFill>
                  <a:srgbClr val="FF0000"/>
                </a:solidFill>
              </a:rPr>
              <a:t>PATOGENESIS DE ESTADO HIPEROSMOLAR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119999" y="1970087"/>
            <a:ext cx="10136135" cy="4351338"/>
          </a:xfrm>
        </p:spPr>
        <p:txBody>
          <a:bodyPr>
            <a:normAutofit/>
          </a:bodyPr>
          <a:lstStyle/>
          <a:p>
            <a:pPr algn="just"/>
            <a:r>
              <a:rPr lang="es-MX" sz="3600" dirty="0">
                <a:solidFill>
                  <a:schemeClr val="tx1"/>
                </a:solidFill>
              </a:rPr>
              <a:t>La glucosa: </a:t>
            </a:r>
          </a:p>
          <a:p>
            <a:pPr lvl="1" algn="just"/>
            <a:r>
              <a:rPr lang="es-MX" sz="3200" dirty="0" err="1">
                <a:solidFill>
                  <a:schemeClr val="tx1"/>
                </a:solidFill>
              </a:rPr>
              <a:t>Osmol</a:t>
            </a:r>
            <a:r>
              <a:rPr lang="es-MX" sz="3200" dirty="0">
                <a:solidFill>
                  <a:schemeClr val="tx1"/>
                </a:solidFill>
              </a:rPr>
              <a:t> efectivo y un soluto permeable</a:t>
            </a:r>
          </a:p>
          <a:p>
            <a:pPr lvl="1" algn="just"/>
            <a:r>
              <a:rPr lang="es-MX" sz="3200" dirty="0">
                <a:solidFill>
                  <a:schemeClr val="tx1"/>
                </a:solidFill>
              </a:rPr>
              <a:t>Induce hipertonicidad extracelular </a:t>
            </a:r>
          </a:p>
          <a:p>
            <a:pPr algn="just"/>
            <a:endParaRPr lang="es-MX" sz="3600" dirty="0">
              <a:solidFill>
                <a:schemeClr val="tx1"/>
              </a:solidFill>
            </a:endParaRPr>
          </a:p>
          <a:p>
            <a:pPr algn="just"/>
            <a:r>
              <a:rPr lang="es-MX" sz="3600" dirty="0">
                <a:solidFill>
                  <a:srgbClr val="FFFF00"/>
                </a:solidFill>
              </a:rPr>
              <a:t>La diuresis osmótica causa un déficit de agua libre y exceso de </a:t>
            </a:r>
            <a:r>
              <a:rPr lang="es-MX" sz="3600" dirty="0" err="1">
                <a:solidFill>
                  <a:srgbClr val="FFFF00"/>
                </a:solidFill>
              </a:rPr>
              <a:t>Na</a:t>
            </a:r>
            <a:r>
              <a:rPr lang="es-MX" sz="3600" dirty="0">
                <a:solidFill>
                  <a:srgbClr val="FFFF00"/>
                </a:solidFill>
              </a:rPr>
              <a:t>+ sérico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A1F092F2-1649-944C-B2B1-630EB98EB6A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23550" y="6321425"/>
            <a:ext cx="1460500" cy="342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24510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www.efdeportes.com/efd172/sindrome-metabolica-e-exercicio-fisico-0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6443" y="502555"/>
            <a:ext cx="10031499" cy="59272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ángulo redondeado 1"/>
          <p:cNvSpPr/>
          <p:nvPr/>
        </p:nvSpPr>
        <p:spPr>
          <a:xfrm>
            <a:off x="5921829" y="624116"/>
            <a:ext cx="1654629" cy="449942"/>
          </a:xfrm>
          <a:prstGeom prst="round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2400" b="1" dirty="0">
                <a:solidFill>
                  <a:schemeClr val="tx1"/>
                </a:solidFill>
              </a:rPr>
              <a:t>GLUCOSA </a:t>
            </a:r>
          </a:p>
        </p:txBody>
      </p:sp>
      <p:sp>
        <p:nvSpPr>
          <p:cNvPr id="3" name="Lágrima 2"/>
          <p:cNvSpPr/>
          <p:nvPr/>
        </p:nvSpPr>
        <p:spPr>
          <a:xfrm>
            <a:off x="5921829" y="4557486"/>
            <a:ext cx="2598056" cy="1480457"/>
          </a:xfrm>
          <a:prstGeom prst="teardrop">
            <a:avLst>
              <a:gd name="adj" fmla="val 105952"/>
            </a:avLst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2000" b="1" dirty="0">
                <a:solidFill>
                  <a:schemeClr val="tx1"/>
                </a:solidFill>
              </a:rPr>
              <a:t>Cascada de eventos bioquímicos</a:t>
            </a:r>
          </a:p>
        </p:txBody>
      </p:sp>
      <p:sp>
        <p:nvSpPr>
          <p:cNvPr id="5" name="Rectángulo redondeado 4"/>
          <p:cNvSpPr/>
          <p:nvPr/>
        </p:nvSpPr>
        <p:spPr>
          <a:xfrm>
            <a:off x="6504038" y="3952567"/>
            <a:ext cx="811162" cy="412955"/>
          </a:xfrm>
          <a:prstGeom prst="roundRect">
            <a:avLst/>
          </a:prstGeom>
          <a:noFill/>
          <a:ln w="508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B153C1EA-D35B-0D40-8907-A5268A84400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31500" y="6449844"/>
            <a:ext cx="1460500" cy="342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102863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ángulo redondeado 3"/>
              <p:cNvSpPr/>
              <p:nvPr/>
            </p:nvSpPr>
            <p:spPr>
              <a:xfrm>
                <a:off x="7224485" y="339260"/>
                <a:ext cx="4082142" cy="925285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 xmlns:m="http://schemas.openxmlformats.org/officeDocument/2006/math">
                    <m:r>
                      <a:rPr lang="es-MX" sz="3200" b="1" i="1" smtClean="0">
                        <a:solidFill>
                          <a:srgbClr val="FFFF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↑ </m:t>
                    </m:r>
                  </m:oMath>
                </a14:m>
                <a:r>
                  <a:rPr lang="es-MX" sz="3200" b="1" dirty="0">
                    <a:solidFill>
                      <a:srgbClr val="FFFF00"/>
                    </a:solidFill>
                  </a:rPr>
                  <a:t>Hormonas </a:t>
                </a:r>
                <a:r>
                  <a:rPr lang="es-MX" sz="3200" b="1" dirty="0" err="1">
                    <a:solidFill>
                      <a:srgbClr val="FFFF00"/>
                    </a:solidFill>
                  </a:rPr>
                  <a:t>contrarreguladoras</a:t>
                </a:r>
                <a:endParaRPr lang="es-MX" sz="3200" b="1" dirty="0">
                  <a:solidFill>
                    <a:srgbClr val="FFFF00"/>
                  </a:solidFill>
                </a:endParaRPr>
              </a:p>
            </p:txBody>
          </p:sp>
        </mc:Choice>
        <mc:Fallback xmlns="">
          <p:sp>
            <p:nvSpPr>
              <p:cNvPr id="4" name="Rectángulo redondeado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24485" y="339260"/>
                <a:ext cx="4082142" cy="925285"/>
              </a:xfrm>
              <a:prstGeom prst="roundRect">
                <a:avLst/>
              </a:prstGeom>
              <a:blipFill rotWithShape="0">
                <a:blip r:embed="rId3"/>
                <a:stretch>
                  <a:fillRect t="-15033" b="-28758"/>
                </a:stretch>
              </a:blipFill>
            </p:spPr>
            <p:txBody>
              <a:bodyPr/>
              <a:lstStyle/>
              <a:p>
                <a:r>
                  <a:rPr lang="es-MX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Rectángulo redondeado 4"/>
          <p:cNvSpPr/>
          <p:nvPr/>
        </p:nvSpPr>
        <p:spPr>
          <a:xfrm>
            <a:off x="653143" y="229317"/>
            <a:ext cx="4252686" cy="113249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3600" b="1" dirty="0">
                <a:solidFill>
                  <a:srgbClr val="FF0000"/>
                </a:solidFill>
              </a:rPr>
              <a:t>Deficiencia relativa de insulina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ángulo redondeado 5"/>
              <p:cNvSpPr/>
              <p:nvPr/>
            </p:nvSpPr>
            <p:spPr>
              <a:xfrm>
                <a:off x="7224485" y="1879903"/>
                <a:ext cx="1799771" cy="827315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 xmlns:m="http://schemas.openxmlformats.org/officeDocument/2006/math">
                    <m:r>
                      <a:rPr lang="es-MX" sz="3200" b="1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↓</m:t>
                    </m:r>
                  </m:oMath>
                </a14:m>
                <a:r>
                  <a:rPr lang="es-MX" sz="2400" b="1" dirty="0"/>
                  <a:t> Síntesis proteica</a:t>
                </a:r>
              </a:p>
            </p:txBody>
          </p:sp>
        </mc:Choice>
        <mc:Fallback xmlns="">
          <p:sp>
            <p:nvSpPr>
              <p:cNvPr id="6" name="Rectángulo redondeado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24485" y="1879903"/>
                <a:ext cx="1799771" cy="827315"/>
              </a:xfrm>
              <a:prstGeom prst="roundRect">
                <a:avLst/>
              </a:prstGeom>
              <a:blipFill rotWithShape="0">
                <a:blip r:embed="rId4"/>
                <a:stretch>
                  <a:fillRect b="-22464"/>
                </a:stretch>
              </a:blipFill>
            </p:spPr>
            <p:txBody>
              <a:bodyPr/>
              <a:lstStyle/>
              <a:p>
                <a:r>
                  <a:rPr lang="es-MX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ángulo redondeado 6"/>
              <p:cNvSpPr/>
              <p:nvPr/>
            </p:nvSpPr>
            <p:spPr>
              <a:xfrm>
                <a:off x="9347200" y="1879904"/>
                <a:ext cx="1959427" cy="827314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s-MX" sz="2400" b="1" dirty="0"/>
                  <a:t> </a:t>
                </a:r>
                <a14:m>
                  <m:oMath xmlns:m="http://schemas.openxmlformats.org/officeDocument/2006/math">
                    <m:r>
                      <a:rPr lang="es-MX" sz="2800" b="1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↑</m:t>
                    </m:r>
                    <m:r>
                      <a:rPr lang="es-MX" sz="28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s-MX" sz="2400" b="1" dirty="0"/>
                  <a:t>Proteólisis</a:t>
                </a:r>
              </a:p>
            </p:txBody>
          </p:sp>
        </mc:Choice>
        <mc:Fallback xmlns="">
          <p:sp>
            <p:nvSpPr>
              <p:cNvPr id="7" name="Rectángulo redondeado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47200" y="1879904"/>
                <a:ext cx="1959427" cy="827314"/>
              </a:xfrm>
              <a:prstGeom prst="roundRect">
                <a:avLst/>
              </a:prstGeom>
              <a:blipFill rotWithShape="0">
                <a:blip r:embed="rId5"/>
                <a:stretch>
                  <a:fillRect r="-1852"/>
                </a:stretch>
              </a:blipFill>
            </p:spPr>
            <p:txBody>
              <a:bodyPr/>
              <a:lstStyle/>
              <a:p>
                <a:r>
                  <a:rPr lang="es-MX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ángulo redondeado 7"/>
              <p:cNvSpPr/>
              <p:nvPr/>
            </p:nvSpPr>
            <p:spPr>
              <a:xfrm>
                <a:off x="8701314" y="4923972"/>
                <a:ext cx="2670630" cy="827315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 xmlns:m="http://schemas.openxmlformats.org/officeDocument/2006/math">
                    <m:r>
                      <a:rPr lang="es-MX" sz="28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↑</m:t>
                    </m:r>
                  </m:oMath>
                </a14:m>
                <a:r>
                  <a:rPr lang="es-MX" sz="2400" b="1" dirty="0"/>
                  <a:t>Gluconeogénesis</a:t>
                </a:r>
              </a:p>
            </p:txBody>
          </p:sp>
        </mc:Choice>
        <mc:Fallback xmlns="">
          <p:sp>
            <p:nvSpPr>
              <p:cNvPr id="8" name="Rectángulo redondeado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01314" y="4923972"/>
                <a:ext cx="2670630" cy="827315"/>
              </a:xfrm>
              <a:prstGeom prst="roundRect">
                <a:avLst/>
              </a:prstGeom>
              <a:blipFill rotWithShape="0">
                <a:blip r:embed="rId6"/>
                <a:stretch>
                  <a:fillRect r="-1818"/>
                </a:stretch>
              </a:blipFill>
            </p:spPr>
            <p:txBody>
              <a:bodyPr/>
              <a:lstStyle/>
              <a:p>
                <a:r>
                  <a:rPr lang="es-MX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ángulo redondeado 8"/>
              <p:cNvSpPr/>
              <p:nvPr/>
            </p:nvSpPr>
            <p:spPr>
              <a:xfrm>
                <a:off x="8701314" y="3071215"/>
                <a:ext cx="2670630" cy="827315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 xmlns:m="http://schemas.openxmlformats.org/officeDocument/2006/math">
                    <m:r>
                      <a:rPr lang="es-MX" sz="3200" b="1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↓ </m:t>
                    </m:r>
                  </m:oMath>
                </a14:m>
                <a:r>
                  <a:rPr lang="es-MX" sz="2400" b="1" dirty="0"/>
                  <a:t>Utilización de Glucosa</a:t>
                </a:r>
              </a:p>
            </p:txBody>
          </p:sp>
        </mc:Choice>
        <mc:Fallback xmlns="">
          <p:sp>
            <p:nvSpPr>
              <p:cNvPr id="9" name="Rectángulo redondeado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01314" y="3071215"/>
                <a:ext cx="2670630" cy="827315"/>
              </a:xfrm>
              <a:prstGeom prst="roundRect">
                <a:avLst/>
              </a:prstGeom>
              <a:blipFill rotWithShape="0">
                <a:blip r:embed="rId7"/>
                <a:stretch>
                  <a:fillRect b="-21739"/>
                </a:stretch>
              </a:blipFill>
            </p:spPr>
            <p:txBody>
              <a:bodyPr/>
              <a:lstStyle/>
              <a:p>
                <a:r>
                  <a:rPr lang="es-MX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ángulo redondeado 9"/>
              <p:cNvSpPr/>
              <p:nvPr/>
            </p:nvSpPr>
            <p:spPr>
              <a:xfrm>
                <a:off x="8701314" y="3995051"/>
                <a:ext cx="2670630" cy="827315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 xmlns:m="http://schemas.openxmlformats.org/officeDocument/2006/math">
                    <m:r>
                      <a:rPr lang="es-MX" sz="32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↑ </m:t>
                    </m:r>
                  </m:oMath>
                </a14:m>
                <a:r>
                  <a:rPr lang="es-MX" sz="2400" b="1" dirty="0"/>
                  <a:t>Glucogenolisis</a:t>
                </a:r>
              </a:p>
            </p:txBody>
          </p:sp>
        </mc:Choice>
        <mc:Fallback xmlns="">
          <p:sp>
            <p:nvSpPr>
              <p:cNvPr id="10" name="Rectángulo redondeado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01314" y="3995051"/>
                <a:ext cx="2670630" cy="827315"/>
              </a:xfrm>
              <a:prstGeom prst="roundRect">
                <a:avLst/>
              </a:prstGeom>
              <a:blipFill rotWithShape="0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MX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Rectángulo redondeado 10"/>
          <p:cNvSpPr/>
          <p:nvPr/>
        </p:nvSpPr>
        <p:spPr>
          <a:xfrm>
            <a:off x="4098926" y="4030248"/>
            <a:ext cx="3819978" cy="75692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3600" b="1" dirty="0">
                <a:solidFill>
                  <a:srgbClr val="FF0000"/>
                </a:solidFill>
              </a:rPr>
              <a:t>HIPERGLUCEMIA</a:t>
            </a:r>
          </a:p>
        </p:txBody>
      </p:sp>
      <p:sp>
        <p:nvSpPr>
          <p:cNvPr id="12" name="Rectángulo redondeado 11"/>
          <p:cNvSpPr/>
          <p:nvPr/>
        </p:nvSpPr>
        <p:spPr>
          <a:xfrm>
            <a:off x="805543" y="2583543"/>
            <a:ext cx="2445657" cy="66039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2400" b="1" dirty="0"/>
              <a:t>Glucosuria</a:t>
            </a:r>
            <a:br>
              <a:rPr lang="es-MX" sz="3200" b="1" dirty="0"/>
            </a:br>
            <a:r>
              <a:rPr lang="es-MX" sz="2000" b="1" dirty="0"/>
              <a:t>(diuresis osmótica)</a:t>
            </a:r>
          </a:p>
        </p:txBody>
      </p:sp>
      <p:sp>
        <p:nvSpPr>
          <p:cNvPr id="13" name="Rectángulo redondeado 12"/>
          <p:cNvSpPr/>
          <p:nvPr/>
        </p:nvSpPr>
        <p:spPr>
          <a:xfrm>
            <a:off x="791029" y="3341911"/>
            <a:ext cx="2445657" cy="74530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2400" b="1" dirty="0"/>
              <a:t>Perdida de agua y electrolitos </a:t>
            </a:r>
          </a:p>
        </p:txBody>
      </p:sp>
      <p:sp>
        <p:nvSpPr>
          <p:cNvPr id="14" name="Rectángulo redondeado 13"/>
          <p:cNvSpPr/>
          <p:nvPr/>
        </p:nvSpPr>
        <p:spPr>
          <a:xfrm>
            <a:off x="791029" y="4183739"/>
            <a:ext cx="2445657" cy="44993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2400" b="1" dirty="0"/>
              <a:t>Deshidratación</a:t>
            </a:r>
          </a:p>
        </p:txBody>
      </p:sp>
      <p:sp>
        <p:nvSpPr>
          <p:cNvPr id="15" name="Rectángulo redondeado 14"/>
          <p:cNvSpPr/>
          <p:nvPr/>
        </p:nvSpPr>
        <p:spPr>
          <a:xfrm>
            <a:off x="653143" y="5619154"/>
            <a:ext cx="5355772" cy="86722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4000" b="1" dirty="0">
                <a:solidFill>
                  <a:srgbClr val="FF0000"/>
                </a:solidFill>
              </a:rPr>
              <a:t>HIPEROSMOLARIDAD</a:t>
            </a:r>
          </a:p>
        </p:txBody>
      </p:sp>
      <p:sp>
        <p:nvSpPr>
          <p:cNvPr id="16" name="Rectángulo redondeado 15"/>
          <p:cNvSpPr/>
          <p:nvPr/>
        </p:nvSpPr>
        <p:spPr>
          <a:xfrm>
            <a:off x="791029" y="4764309"/>
            <a:ext cx="2445657" cy="43543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2400" b="1" dirty="0"/>
              <a:t>Lesión renal </a:t>
            </a:r>
          </a:p>
        </p:txBody>
      </p:sp>
      <p:sp>
        <p:nvSpPr>
          <p:cNvPr id="18" name="Lágrima 17"/>
          <p:cNvSpPr/>
          <p:nvPr/>
        </p:nvSpPr>
        <p:spPr>
          <a:xfrm flipH="1">
            <a:off x="4048124" y="1762344"/>
            <a:ext cx="2590803" cy="1448286"/>
          </a:xfrm>
          <a:prstGeom prst="teardrop">
            <a:avLst>
              <a:gd name="adj" fmla="val 10712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2800" b="1" dirty="0"/>
              <a:t>Ausencia o mínima </a:t>
            </a:r>
            <a:r>
              <a:rPr lang="es-MX" sz="2400" b="1" dirty="0"/>
              <a:t>cetogénesis</a:t>
            </a:r>
            <a:endParaRPr lang="es-MX" sz="2400" dirty="0"/>
          </a:p>
        </p:txBody>
      </p:sp>
      <p:cxnSp>
        <p:nvCxnSpPr>
          <p:cNvPr id="20" name="Conector angular 19"/>
          <p:cNvCxnSpPr>
            <a:stCxn id="7" idx="3"/>
            <a:endCxn id="10" idx="3"/>
          </p:cNvCxnSpPr>
          <p:nvPr/>
        </p:nvCxnSpPr>
        <p:spPr>
          <a:xfrm>
            <a:off x="11306627" y="2293561"/>
            <a:ext cx="65317" cy="2115148"/>
          </a:xfrm>
          <a:prstGeom prst="bentConnector3">
            <a:avLst>
              <a:gd name="adj1" fmla="val 449985"/>
            </a:avLst>
          </a:prstGeom>
          <a:ln w="444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Conector angular 26"/>
          <p:cNvCxnSpPr>
            <a:stCxn id="9" idx="1"/>
            <a:endCxn id="8" idx="1"/>
          </p:cNvCxnSpPr>
          <p:nvPr/>
        </p:nvCxnSpPr>
        <p:spPr>
          <a:xfrm rot="10800000" flipV="1">
            <a:off x="8701314" y="3484872"/>
            <a:ext cx="12700" cy="1852757"/>
          </a:xfrm>
          <a:prstGeom prst="bentConnector3">
            <a:avLst>
              <a:gd name="adj1" fmla="val 1800000"/>
            </a:avLst>
          </a:prstGeom>
          <a:ln w="444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ector recto de flecha 28"/>
          <p:cNvCxnSpPr>
            <a:stCxn id="10" idx="1"/>
            <a:endCxn id="11" idx="3"/>
          </p:cNvCxnSpPr>
          <p:nvPr/>
        </p:nvCxnSpPr>
        <p:spPr>
          <a:xfrm flipH="1">
            <a:off x="7918904" y="4408709"/>
            <a:ext cx="782410" cy="0"/>
          </a:xfrm>
          <a:prstGeom prst="straightConnector1">
            <a:avLst/>
          </a:prstGeom>
          <a:ln w="444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Rectángulo redondeado 32"/>
          <p:cNvSpPr/>
          <p:nvPr/>
        </p:nvSpPr>
        <p:spPr>
          <a:xfrm>
            <a:off x="8701314" y="3042187"/>
            <a:ext cx="2670630" cy="2738128"/>
          </a:xfrm>
          <a:prstGeom prst="roundRect">
            <a:avLst>
              <a:gd name="adj" fmla="val 6341"/>
            </a:avLst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cxnSp>
        <p:nvCxnSpPr>
          <p:cNvPr id="35" name="Conector recto 34"/>
          <p:cNvCxnSpPr>
            <a:stCxn id="6" idx="3"/>
            <a:endCxn id="7" idx="1"/>
          </p:cNvCxnSpPr>
          <p:nvPr/>
        </p:nvCxnSpPr>
        <p:spPr>
          <a:xfrm>
            <a:off x="9024256" y="2293561"/>
            <a:ext cx="322944" cy="0"/>
          </a:xfrm>
          <a:prstGeom prst="line">
            <a:avLst/>
          </a:prstGeom>
          <a:ln w="444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Conector recto de flecha 36"/>
          <p:cNvCxnSpPr>
            <a:stCxn id="5" idx="3"/>
            <a:endCxn id="4" idx="1"/>
          </p:cNvCxnSpPr>
          <p:nvPr/>
        </p:nvCxnSpPr>
        <p:spPr>
          <a:xfrm>
            <a:off x="4905829" y="795563"/>
            <a:ext cx="2318656" cy="6340"/>
          </a:xfrm>
          <a:prstGeom prst="straightConnector1">
            <a:avLst/>
          </a:prstGeom>
          <a:ln w="444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Conector angular 38"/>
          <p:cNvCxnSpPr>
            <a:stCxn id="6" idx="0"/>
            <a:endCxn id="7" idx="0"/>
          </p:cNvCxnSpPr>
          <p:nvPr/>
        </p:nvCxnSpPr>
        <p:spPr>
          <a:xfrm rot="16200000" flipH="1">
            <a:off x="9225641" y="778632"/>
            <a:ext cx="1" cy="2202543"/>
          </a:xfrm>
          <a:prstGeom prst="bentConnector3">
            <a:avLst>
              <a:gd name="adj1" fmla="val -22860000000"/>
            </a:avLst>
          </a:prstGeom>
          <a:ln w="4445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Conector recto 40"/>
          <p:cNvCxnSpPr>
            <a:stCxn id="4" idx="2"/>
          </p:cNvCxnSpPr>
          <p:nvPr/>
        </p:nvCxnSpPr>
        <p:spPr>
          <a:xfrm>
            <a:off x="9265556" y="1264545"/>
            <a:ext cx="0" cy="388826"/>
          </a:xfrm>
          <a:prstGeom prst="line">
            <a:avLst/>
          </a:prstGeom>
          <a:ln w="444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Rectángulo redondeado 41"/>
          <p:cNvSpPr/>
          <p:nvPr/>
        </p:nvSpPr>
        <p:spPr>
          <a:xfrm>
            <a:off x="771522" y="2570473"/>
            <a:ext cx="2494192" cy="2643782"/>
          </a:xfrm>
          <a:prstGeom prst="roundRect">
            <a:avLst>
              <a:gd name="adj" fmla="val 6341"/>
            </a:avLst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cxnSp>
        <p:nvCxnSpPr>
          <p:cNvPr id="44" name="Conector recto de flecha 43"/>
          <p:cNvCxnSpPr>
            <a:stCxn id="11" idx="1"/>
            <a:endCxn id="14" idx="3"/>
          </p:cNvCxnSpPr>
          <p:nvPr/>
        </p:nvCxnSpPr>
        <p:spPr>
          <a:xfrm flipH="1">
            <a:off x="3236686" y="4408709"/>
            <a:ext cx="862240" cy="0"/>
          </a:xfrm>
          <a:prstGeom prst="straightConnector1">
            <a:avLst/>
          </a:prstGeom>
          <a:ln w="444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Conector angular 45"/>
          <p:cNvCxnSpPr>
            <a:stCxn id="13" idx="1"/>
            <a:endCxn id="15" idx="1"/>
          </p:cNvCxnSpPr>
          <p:nvPr/>
        </p:nvCxnSpPr>
        <p:spPr>
          <a:xfrm rot="10800000" flipV="1">
            <a:off x="653143" y="3714565"/>
            <a:ext cx="137886" cy="2338202"/>
          </a:xfrm>
          <a:prstGeom prst="bentConnector3">
            <a:avLst>
              <a:gd name="adj1" fmla="val 265789"/>
            </a:avLst>
          </a:prstGeom>
          <a:ln w="444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Rectángulo 50"/>
          <p:cNvSpPr/>
          <p:nvPr/>
        </p:nvSpPr>
        <p:spPr>
          <a:xfrm>
            <a:off x="6280072" y="6001290"/>
            <a:ext cx="542933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s-MX" sz="40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PATOGÉNESIS DE EHH</a:t>
            </a:r>
            <a:endParaRPr lang="es-MX" sz="40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4090509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59645F00-F6AE-6C40-AB44-2F66F6E712B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129" t="23325"/>
          <a:stretch/>
        </p:blipFill>
        <p:spPr>
          <a:xfrm>
            <a:off x="0" y="1577342"/>
            <a:ext cx="7937500" cy="4457700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2DAFAD66-9654-9846-808A-A849E4E58B7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27900" y="-1"/>
            <a:ext cx="4864100" cy="6874595"/>
          </a:xfrm>
          <a:prstGeom prst="rect">
            <a:avLst/>
          </a:prstGeom>
          <a:solidFill>
            <a:schemeClr val="tx1"/>
          </a:solidFill>
        </p:spPr>
      </p:pic>
      <p:sp>
        <p:nvSpPr>
          <p:cNvPr id="6" name="Rectángulo 5">
            <a:extLst>
              <a:ext uri="{FF2B5EF4-FFF2-40B4-BE49-F238E27FC236}">
                <a16:creationId xmlns:a16="http://schemas.microsoft.com/office/drawing/2014/main" id="{72D5DB4B-2C79-4541-80AA-90594D23534F}"/>
              </a:ext>
            </a:extLst>
          </p:cNvPr>
          <p:cNvSpPr/>
          <p:nvPr/>
        </p:nvSpPr>
        <p:spPr>
          <a:xfrm>
            <a:off x="8629650" y="4533900"/>
            <a:ext cx="2635250" cy="5842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2800" b="1" dirty="0">
                <a:solidFill>
                  <a:schemeClr val="tx1"/>
                </a:solidFill>
              </a:rPr>
              <a:t>Acetoacetato</a:t>
            </a: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32A1B270-1437-4B47-B2A5-3520E0568FA6}"/>
              </a:ext>
            </a:extLst>
          </p:cNvPr>
          <p:cNvSpPr/>
          <p:nvPr/>
        </p:nvSpPr>
        <p:spPr>
          <a:xfrm>
            <a:off x="7338060" y="5994400"/>
            <a:ext cx="1342390" cy="721359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2400" b="1" dirty="0">
                <a:solidFill>
                  <a:schemeClr val="tx1"/>
                </a:solidFill>
              </a:rPr>
              <a:t>Acetona</a:t>
            </a:r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201303E6-CFE5-C845-A7DD-ED40246ACD4A}"/>
              </a:ext>
            </a:extLst>
          </p:cNvPr>
          <p:cNvSpPr/>
          <p:nvPr/>
        </p:nvSpPr>
        <p:spPr>
          <a:xfrm>
            <a:off x="9580880" y="6035042"/>
            <a:ext cx="2496185" cy="721358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2400" b="1" dirty="0">
                <a:solidFill>
                  <a:schemeClr val="tx1"/>
                </a:solidFill>
              </a:rPr>
              <a:t>B-hidroxibutirato</a:t>
            </a:r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B95F3F22-482D-AD44-B615-84BBFC82CDF2}"/>
              </a:ext>
            </a:extLst>
          </p:cNvPr>
          <p:cNvSpPr/>
          <p:nvPr/>
        </p:nvSpPr>
        <p:spPr>
          <a:xfrm>
            <a:off x="197456" y="276125"/>
            <a:ext cx="6932988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sz="54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PATOGÉNESIS DE CAD</a:t>
            </a:r>
            <a:endParaRPr lang="es-MX" sz="5400" i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2005937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67118" y="101599"/>
            <a:ext cx="10515600" cy="1325563"/>
          </a:xfrm>
        </p:spPr>
        <p:txBody>
          <a:bodyPr>
            <a:normAutofit/>
          </a:bodyPr>
          <a:lstStyle/>
          <a:p>
            <a:r>
              <a:rPr lang="es-MX" sz="6000" b="1" dirty="0">
                <a:solidFill>
                  <a:srgbClr val="FF0000"/>
                </a:solidFill>
              </a:rPr>
              <a:t>DIAGNOSTICO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668740" y="1190462"/>
            <a:ext cx="10712355" cy="4351338"/>
          </a:xfrm>
        </p:spPr>
        <p:txBody>
          <a:bodyPr>
            <a:normAutofit/>
          </a:bodyPr>
          <a:lstStyle/>
          <a:p>
            <a:pPr algn="just"/>
            <a:r>
              <a:rPr lang="es-MX" sz="3200" dirty="0">
                <a:solidFill>
                  <a:srgbClr val="FFFF00"/>
                </a:solidFill>
              </a:rPr>
              <a:t>Cuadro clínico + criterios diagnósticos </a:t>
            </a:r>
            <a:endParaRPr lang="es-MX" sz="1400" dirty="0">
              <a:solidFill>
                <a:srgbClr val="FFFF00"/>
              </a:solidFill>
            </a:endParaRPr>
          </a:p>
          <a:p>
            <a:pPr lvl="0" algn="just"/>
            <a:r>
              <a:rPr lang="es-MX" sz="3200" dirty="0">
                <a:solidFill>
                  <a:srgbClr val="FFFF00"/>
                </a:solidFill>
              </a:rPr>
              <a:t>Tarda días a semanas en manifestarse</a:t>
            </a:r>
            <a:r>
              <a:rPr lang="es-MX" sz="3200" dirty="0"/>
              <a:t>.</a:t>
            </a:r>
            <a:endParaRPr lang="es-MX" sz="3200" dirty="0">
              <a:sym typeface="Symbol" panose="05050102010706020507" pitchFamily="18" charset="2"/>
            </a:endParaRPr>
          </a:p>
          <a:p>
            <a:endParaRPr lang="es-MX" sz="3200" dirty="0"/>
          </a:p>
        </p:txBody>
      </p:sp>
      <p:graphicFrame>
        <p:nvGraphicFramePr>
          <p:cNvPr id="5" name="Tabla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3809781"/>
              </p:ext>
            </p:extLst>
          </p:nvPr>
        </p:nvGraphicFramePr>
        <p:xfrm>
          <a:off x="1944915" y="2375938"/>
          <a:ext cx="9087436" cy="408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183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0670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11889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endParaRPr lang="es-MX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sz="2400" dirty="0"/>
                        <a:t>CAD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sz="2400" dirty="0"/>
                        <a:t>EHH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MX" sz="2400" dirty="0"/>
                        <a:t>Glucemia</a:t>
                      </a:r>
                      <a:r>
                        <a:rPr lang="es-MX" sz="2400" baseline="0" dirty="0"/>
                        <a:t> </a:t>
                      </a:r>
                      <a:endParaRPr lang="es-MX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sz="2800" b="1" dirty="0"/>
                        <a:t>&gt; 250</a:t>
                      </a:r>
                      <a:r>
                        <a:rPr lang="es-MX" sz="2800" b="1" baseline="0" dirty="0"/>
                        <a:t> mg/ </a:t>
                      </a:r>
                      <a:r>
                        <a:rPr lang="es-MX" sz="2800" b="1" baseline="0" dirty="0" err="1"/>
                        <a:t>dL</a:t>
                      </a:r>
                      <a:endParaRPr lang="es-MX" sz="2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2800" b="1" dirty="0"/>
                        <a:t>&gt; 600</a:t>
                      </a:r>
                      <a:r>
                        <a:rPr lang="es-MX" sz="2800" b="1" baseline="0" dirty="0"/>
                        <a:t> mg/ L</a:t>
                      </a:r>
                      <a:endParaRPr lang="es-MX" sz="28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MX" sz="2400" dirty="0"/>
                        <a:t>pH arterial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sz="2800" b="1" dirty="0"/>
                        <a:t>&lt;</a:t>
                      </a:r>
                      <a:r>
                        <a:rPr lang="es-MX" sz="2800" b="1" baseline="0" dirty="0"/>
                        <a:t> 7.3</a:t>
                      </a:r>
                      <a:endParaRPr lang="es-MX" sz="2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sz="2800" b="1" baseline="0" dirty="0"/>
                        <a:t>&gt;7.3</a:t>
                      </a:r>
                      <a:endParaRPr lang="es-MX" sz="28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MX" sz="2400" dirty="0"/>
                        <a:t>HCO3 sérico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sz="2800" b="1" dirty="0"/>
                        <a:t>&lt;</a:t>
                      </a:r>
                      <a:r>
                        <a:rPr lang="es-MX" sz="2800" b="1" baseline="0" dirty="0"/>
                        <a:t> 18 </a:t>
                      </a:r>
                      <a:endParaRPr lang="es-MX" sz="2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sz="2800" b="1" baseline="0" dirty="0"/>
                        <a:t>&gt;18 </a:t>
                      </a:r>
                      <a:endParaRPr lang="es-MX" sz="28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MX" sz="2400" dirty="0"/>
                        <a:t>Cetonas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sz="2800" b="1" dirty="0"/>
                        <a:t>Positivas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sz="2800" b="1" dirty="0"/>
                        <a:t>Escasas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MX" sz="2400" dirty="0"/>
                        <a:t>Osmolaridad efectiva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sz="2800" b="1" dirty="0"/>
                        <a:t>Variable</a:t>
                      </a:r>
                      <a:r>
                        <a:rPr lang="es-MX" sz="2800" b="1" baseline="0" dirty="0"/>
                        <a:t> </a:t>
                      </a:r>
                      <a:endParaRPr lang="es-MX" sz="2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sz="2800" b="1" dirty="0"/>
                        <a:t>&gt;</a:t>
                      </a:r>
                      <a:r>
                        <a:rPr lang="es-MX" sz="2800" b="1" baseline="0" dirty="0"/>
                        <a:t> 320 </a:t>
                      </a:r>
                      <a:r>
                        <a:rPr lang="es-MX" sz="2800" b="1" baseline="0" dirty="0" err="1"/>
                        <a:t>mmol</a:t>
                      </a:r>
                      <a:r>
                        <a:rPr lang="es-MX" sz="2800" b="1" baseline="0" dirty="0"/>
                        <a:t>/ Kg</a:t>
                      </a:r>
                      <a:endParaRPr lang="es-MX" sz="28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MX" sz="2400" dirty="0"/>
                        <a:t>Anion GAP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sz="2800" b="1" dirty="0"/>
                        <a:t>&gt;10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sz="2800" b="1" dirty="0"/>
                        <a:t>Variable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MX" sz="2400" dirty="0"/>
                        <a:t>Estado mental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sz="2800" b="1" dirty="0"/>
                        <a:t>Variable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sz="2800" b="1" dirty="0"/>
                        <a:t>Estupor/ coma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0088280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F5950F4-C307-C688-178F-235EE36760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4B6C361-352E-E75C-47A4-0FC667356BE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MX"/>
          </a:p>
        </p:txBody>
      </p:sp>
      <p:graphicFrame>
        <p:nvGraphicFramePr>
          <p:cNvPr id="4" name="Objeto 3">
            <a:extLst>
              <a:ext uri="{FF2B5EF4-FFF2-40B4-BE49-F238E27FC236}">
                <a16:creationId xmlns:a16="http://schemas.microsoft.com/office/drawing/2014/main" id="{18466EAA-3BC7-B396-2563-EFFAA6633D3A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96343" y="261858"/>
          <a:ext cx="11199313" cy="648314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2" imgW="8391600" imgH="4857840" progId="PBrush">
                  <p:embed/>
                </p:oleObj>
              </mc:Choice>
              <mc:Fallback>
                <p:oleObj name="Bitmap Image" r:id="rId2" imgW="8391600" imgH="4857840" progId="PBrush">
                  <p:embed/>
                  <p:pic>
                    <p:nvPicPr>
                      <p:cNvPr id="4" name="Objeto 3">
                        <a:extLst>
                          <a:ext uri="{FF2B5EF4-FFF2-40B4-BE49-F238E27FC236}">
                            <a16:creationId xmlns:a16="http://schemas.microsoft.com/office/drawing/2014/main" id="{18466EAA-3BC7-B396-2563-EFFAA6633D3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496343" y="261858"/>
                        <a:ext cx="11199313" cy="648314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86149106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52438820"/>
              </p:ext>
            </p:extLst>
          </p:nvPr>
        </p:nvGraphicFramePr>
        <p:xfrm>
          <a:off x="2665352" y="1644855"/>
          <a:ext cx="6560456" cy="4602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183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4399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5462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es-MX" sz="2400" dirty="0" err="1"/>
                        <a:t>Deficit</a:t>
                      </a:r>
                      <a:endParaRPr lang="es-MX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sz="2400" dirty="0"/>
                        <a:t>CAD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sz="2400" dirty="0"/>
                        <a:t>EHH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MX" sz="2400" dirty="0"/>
                        <a:t>Agua total (L)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sz="2800" b="1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2800" b="1" dirty="0"/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MX" sz="2400" dirty="0"/>
                        <a:t>Agua ml/Kg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sz="2800" b="1" dirty="0"/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sz="2800" b="1" dirty="0"/>
                        <a:t>100-200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MX" sz="2400" dirty="0"/>
                        <a:t>Sodio (</a:t>
                      </a:r>
                      <a:r>
                        <a:rPr lang="es-MX" sz="2400" dirty="0" err="1"/>
                        <a:t>mEq</a:t>
                      </a:r>
                      <a:r>
                        <a:rPr lang="es-MX" sz="2400" dirty="0"/>
                        <a:t>/kg)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sz="2800" b="1" dirty="0"/>
                        <a:t>7-10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sz="2800" b="1" dirty="0"/>
                        <a:t>5-13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MX" sz="2400" dirty="0"/>
                        <a:t>Cloro (</a:t>
                      </a:r>
                      <a:r>
                        <a:rPr lang="es-MX" sz="2400" dirty="0" err="1"/>
                        <a:t>mEq</a:t>
                      </a:r>
                      <a:r>
                        <a:rPr lang="es-MX" sz="2400" dirty="0"/>
                        <a:t>/kg)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sz="2800" b="1" dirty="0"/>
                        <a:t>3-5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sz="2800" b="1" dirty="0"/>
                        <a:t>5-15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MX" sz="2400" dirty="0"/>
                        <a:t>Potasio (</a:t>
                      </a:r>
                      <a:r>
                        <a:rPr lang="es-MX" sz="2400" dirty="0" err="1"/>
                        <a:t>mEq</a:t>
                      </a:r>
                      <a:r>
                        <a:rPr lang="es-MX" sz="2400" dirty="0"/>
                        <a:t>/kg)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sz="2800" b="1" dirty="0"/>
                        <a:t>3-5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sz="2800" b="1" dirty="0"/>
                        <a:t>4-6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MX" sz="2400" dirty="0"/>
                        <a:t>Fosforo (</a:t>
                      </a:r>
                      <a:r>
                        <a:rPr lang="es-MX" sz="2400" dirty="0" err="1"/>
                        <a:t>mmol</a:t>
                      </a:r>
                      <a:r>
                        <a:rPr lang="es-MX" sz="2400" dirty="0"/>
                        <a:t>/kg)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sz="2800" b="1" dirty="0"/>
                        <a:t>5-7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sz="2800" b="1" dirty="0"/>
                        <a:t>3-7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MX" sz="2400" dirty="0"/>
                        <a:t>Magnesio (</a:t>
                      </a:r>
                      <a:r>
                        <a:rPr lang="es-MX" sz="2400" dirty="0" err="1"/>
                        <a:t>mEq</a:t>
                      </a:r>
                      <a:r>
                        <a:rPr lang="es-MX" sz="2400" dirty="0"/>
                        <a:t>/kg)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sz="2800" b="1" dirty="0"/>
                        <a:t>1-2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sz="2800" b="1" dirty="0"/>
                        <a:t>1-2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MX" sz="2400" dirty="0"/>
                        <a:t>Calcio (</a:t>
                      </a:r>
                      <a:r>
                        <a:rPr lang="es-MX" sz="2400" dirty="0" err="1"/>
                        <a:t>mEq</a:t>
                      </a:r>
                      <a:r>
                        <a:rPr lang="es-MX" sz="2400" dirty="0"/>
                        <a:t>/kg)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sz="2800" b="1" dirty="0"/>
                        <a:t>1-2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sz="2800" b="1" dirty="0"/>
                        <a:t>1-2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5" name="Rectángulo redondeado 4"/>
          <p:cNvSpPr/>
          <p:nvPr/>
        </p:nvSpPr>
        <p:spPr>
          <a:xfrm>
            <a:off x="2650837" y="2098313"/>
            <a:ext cx="6574972" cy="515483"/>
          </a:xfrm>
          <a:prstGeom prst="roundRect">
            <a:avLst/>
          </a:prstGeom>
          <a:noFill/>
          <a:ln w="5715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BE7A26DD-BAC5-0745-BC07-C2E74282303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52468" y="6413501"/>
            <a:ext cx="1460500" cy="342900"/>
          </a:xfrm>
          <a:prstGeom prst="rect">
            <a:avLst/>
          </a:prstGeom>
        </p:spPr>
      </p:pic>
      <p:sp>
        <p:nvSpPr>
          <p:cNvPr id="9" name="Título 1">
            <a:extLst>
              <a:ext uri="{FF2B5EF4-FFF2-40B4-BE49-F238E27FC236}">
                <a16:creationId xmlns:a16="http://schemas.microsoft.com/office/drawing/2014/main" id="{A83037E7-69F0-6961-CFA8-4962F6F04C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7118" y="101599"/>
            <a:ext cx="105156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es-MX" sz="9600" b="1" dirty="0">
                <a:solidFill>
                  <a:srgbClr val="FF0000"/>
                </a:solidFill>
              </a:rPr>
              <a:t>LO “CLASICO¨</a:t>
            </a:r>
          </a:p>
        </p:txBody>
      </p:sp>
    </p:spTree>
    <p:extLst>
      <p:ext uri="{BB962C8B-B14F-4D97-AF65-F5344CB8AC3E}">
        <p14:creationId xmlns:p14="http://schemas.microsoft.com/office/powerpoint/2010/main" val="391494541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b="1" dirty="0">
                <a:solidFill>
                  <a:srgbClr val="FF0000"/>
                </a:solidFill>
              </a:rPr>
              <a:t>TRATAMIENTO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812802" y="1825625"/>
            <a:ext cx="10667998" cy="4351338"/>
          </a:xfrm>
        </p:spPr>
        <p:txBody>
          <a:bodyPr>
            <a:normAutofit/>
          </a:bodyPr>
          <a:lstStyle/>
          <a:p>
            <a:pPr lvl="0" algn="just"/>
            <a:r>
              <a:rPr lang="es-MX" sz="4800" b="1" dirty="0">
                <a:solidFill>
                  <a:schemeClr val="tx1"/>
                </a:solidFill>
              </a:rPr>
              <a:t>Corrección:</a:t>
            </a:r>
          </a:p>
          <a:p>
            <a:pPr lvl="1" algn="just"/>
            <a:r>
              <a:rPr lang="es-MX" sz="4400" dirty="0">
                <a:solidFill>
                  <a:srgbClr val="FFFF00"/>
                </a:solidFill>
              </a:rPr>
              <a:t>Hiperglicemia</a:t>
            </a:r>
          </a:p>
          <a:p>
            <a:pPr lvl="1" algn="just"/>
            <a:r>
              <a:rPr lang="es-MX" sz="4400" dirty="0">
                <a:solidFill>
                  <a:srgbClr val="FFFF00"/>
                </a:solidFill>
              </a:rPr>
              <a:t>Deshidratación</a:t>
            </a:r>
          </a:p>
          <a:p>
            <a:pPr lvl="1" algn="just"/>
            <a:r>
              <a:rPr lang="es-MX" sz="4400" dirty="0">
                <a:solidFill>
                  <a:srgbClr val="FFFF00"/>
                </a:solidFill>
              </a:rPr>
              <a:t>Desequilibrio electrolítico</a:t>
            </a:r>
          </a:p>
          <a:p>
            <a:pPr lvl="1" algn="just"/>
            <a:r>
              <a:rPr lang="es-MX" sz="4400" b="1" dirty="0">
                <a:solidFill>
                  <a:srgbClr val="FFFF00"/>
                </a:solidFill>
              </a:rPr>
              <a:t>Factor precipitante </a:t>
            </a:r>
          </a:p>
          <a:p>
            <a:pPr lvl="0" algn="just"/>
            <a:endParaRPr lang="es-MX" sz="3200" b="1" dirty="0">
              <a:solidFill>
                <a:srgbClr val="FFFF00"/>
              </a:solidFill>
            </a:endParaRP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3B4BB9A0-EE79-B744-A8E1-0074CE03828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23550" y="6321425"/>
            <a:ext cx="1460500" cy="342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577331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19FDF85-80A8-BBC7-E20B-3CD141EE87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585F33D-83ED-D07D-2E1B-9872BE1602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3428999"/>
            <a:ext cx="10515600" cy="2747963"/>
          </a:xfrm>
        </p:spPr>
        <p:txBody>
          <a:bodyPr>
            <a:normAutofit/>
          </a:bodyPr>
          <a:lstStyle/>
          <a:p>
            <a:pPr marL="514350" indent="-514350">
              <a:buAutoNum type="arabicPeriod"/>
            </a:pPr>
            <a:r>
              <a:rPr lang="es-MX" sz="4000" b="1" dirty="0">
                <a:solidFill>
                  <a:srgbClr val="FFFF00"/>
                </a:solidFill>
              </a:rPr>
              <a:t>Insulina</a:t>
            </a:r>
          </a:p>
          <a:p>
            <a:pPr marL="514350" indent="-514350">
              <a:buAutoNum type="arabicPeriod"/>
            </a:pPr>
            <a:r>
              <a:rPr lang="es-MX" sz="4000" dirty="0"/>
              <a:t>Reposición de </a:t>
            </a:r>
            <a:r>
              <a:rPr lang="es-MX" sz="4000" b="1" dirty="0">
                <a:solidFill>
                  <a:srgbClr val="FFFF00"/>
                </a:solidFill>
              </a:rPr>
              <a:t>fluidos</a:t>
            </a:r>
            <a:r>
              <a:rPr lang="es-MX" sz="4000" dirty="0"/>
              <a:t> (si hay </a:t>
            </a:r>
            <a:r>
              <a:rPr lang="es-MX" sz="4000" i="1" dirty="0"/>
              <a:t>hipovolemia</a:t>
            </a:r>
            <a:r>
              <a:rPr lang="es-MX" sz="4000" dirty="0"/>
              <a:t>)</a:t>
            </a:r>
          </a:p>
          <a:p>
            <a:pPr marL="514350" indent="-514350">
              <a:buAutoNum type="arabicPeriod"/>
            </a:pPr>
            <a:r>
              <a:rPr lang="es-MX" sz="4000" dirty="0"/>
              <a:t>Vigilar </a:t>
            </a:r>
            <a:r>
              <a:rPr lang="es-MX" sz="4000" b="1" dirty="0">
                <a:solidFill>
                  <a:srgbClr val="FFFF00"/>
                </a:solidFill>
              </a:rPr>
              <a:t>electrolitos</a:t>
            </a:r>
            <a:r>
              <a:rPr lang="es-MX" sz="4000" dirty="0"/>
              <a:t> (K, </a:t>
            </a:r>
            <a:r>
              <a:rPr lang="es-MX" sz="4000" dirty="0" err="1"/>
              <a:t>Na</a:t>
            </a:r>
            <a:r>
              <a:rPr lang="es-MX" sz="4000" dirty="0"/>
              <a:t>, Cl)</a:t>
            </a:r>
          </a:p>
        </p:txBody>
      </p:sp>
      <p:graphicFrame>
        <p:nvGraphicFramePr>
          <p:cNvPr id="4" name="Objeto 3">
            <a:extLst>
              <a:ext uri="{FF2B5EF4-FFF2-40B4-BE49-F238E27FC236}">
                <a16:creationId xmlns:a16="http://schemas.microsoft.com/office/drawing/2014/main" id="{2C9BC217-3ED0-3B01-0430-03B3E0E8FD59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82045" y="99218"/>
          <a:ext cx="6873392" cy="258747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3" imgW="4933800" imgH="1857240" progId="PBrush">
                  <p:embed/>
                </p:oleObj>
              </mc:Choice>
              <mc:Fallback>
                <p:oleObj name="Bitmap Image" r:id="rId3" imgW="4933800" imgH="1857240" progId="PBrush">
                  <p:embed/>
                  <p:pic>
                    <p:nvPicPr>
                      <p:cNvPr id="4" name="Objeto 3">
                        <a:extLst>
                          <a:ext uri="{FF2B5EF4-FFF2-40B4-BE49-F238E27FC236}">
                            <a16:creationId xmlns:a16="http://schemas.microsoft.com/office/drawing/2014/main" id="{2C9BC217-3ED0-3B01-0430-03B3E0E8FD5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82045" y="99218"/>
                        <a:ext cx="6873392" cy="258747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82513413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redondeado 3"/>
          <p:cNvSpPr/>
          <p:nvPr/>
        </p:nvSpPr>
        <p:spPr>
          <a:xfrm>
            <a:off x="1146630" y="1226456"/>
            <a:ext cx="10479306" cy="1901371"/>
          </a:xfrm>
          <a:prstGeom prst="roundRect">
            <a:avLst/>
          </a:prstGeom>
          <a:solidFill>
            <a:srgbClr val="C00000"/>
          </a:solidFill>
          <a:ln w="444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EVALUACIÓN INICIAL COMPLETA. </a:t>
            </a:r>
          </a:p>
          <a:p>
            <a:pPr algn="ctr"/>
            <a:r>
              <a:rPr lang="es-MX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CONFIRMAR HIPERGLUCEMIA. </a:t>
            </a:r>
          </a:p>
          <a:p>
            <a:pPr algn="ctr"/>
            <a:r>
              <a:rPr lang="es-MX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INICIAR LIQUIDOS IV: 1 LITRO SALINA .9% POR HORA </a:t>
            </a:r>
          </a:p>
        </p:txBody>
      </p:sp>
      <p:sp>
        <p:nvSpPr>
          <p:cNvPr id="5" name="Rectángulo redondeado 4"/>
          <p:cNvSpPr/>
          <p:nvPr/>
        </p:nvSpPr>
        <p:spPr>
          <a:xfrm>
            <a:off x="304798" y="4354283"/>
            <a:ext cx="3592291" cy="1132115"/>
          </a:xfrm>
          <a:prstGeom prst="roundRect">
            <a:avLst/>
          </a:prstGeom>
          <a:solidFill>
            <a:srgbClr val="002060"/>
          </a:solidFill>
          <a:ln w="444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5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LIQUIDOS</a:t>
            </a:r>
          </a:p>
        </p:txBody>
      </p:sp>
      <p:sp>
        <p:nvSpPr>
          <p:cNvPr id="6" name="Rectángulo redondeado 5"/>
          <p:cNvSpPr/>
          <p:nvPr/>
        </p:nvSpPr>
        <p:spPr>
          <a:xfrm>
            <a:off x="4702625" y="4354284"/>
            <a:ext cx="3367316" cy="1132114"/>
          </a:xfrm>
          <a:prstGeom prst="roundRect">
            <a:avLst/>
          </a:prstGeom>
          <a:solidFill>
            <a:srgbClr val="002060"/>
          </a:solidFill>
          <a:ln w="444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5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INSULINA</a:t>
            </a:r>
          </a:p>
        </p:txBody>
      </p:sp>
      <p:sp>
        <p:nvSpPr>
          <p:cNvPr id="7" name="Rectángulo redondeado 6"/>
          <p:cNvSpPr/>
          <p:nvPr/>
        </p:nvSpPr>
        <p:spPr>
          <a:xfrm>
            <a:off x="8469085" y="4310740"/>
            <a:ext cx="3367315" cy="1132114"/>
          </a:xfrm>
          <a:prstGeom prst="roundRect">
            <a:avLst/>
          </a:prstGeom>
          <a:solidFill>
            <a:srgbClr val="002060"/>
          </a:solidFill>
          <a:ln w="444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5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POTASIO</a:t>
            </a:r>
          </a:p>
        </p:txBody>
      </p:sp>
      <p:cxnSp>
        <p:nvCxnSpPr>
          <p:cNvPr id="9" name="Conector angular 8"/>
          <p:cNvCxnSpPr>
            <a:cxnSpLocks/>
            <a:stCxn id="5" idx="0"/>
            <a:endCxn id="7" idx="0"/>
          </p:cNvCxnSpPr>
          <p:nvPr/>
        </p:nvCxnSpPr>
        <p:spPr>
          <a:xfrm rot="5400000" flipH="1" flipV="1">
            <a:off x="6105072" y="306613"/>
            <a:ext cx="43543" cy="8051799"/>
          </a:xfrm>
          <a:prstGeom prst="bentConnector3">
            <a:avLst>
              <a:gd name="adj1" fmla="val 1234674"/>
            </a:avLst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ector recto 12"/>
          <p:cNvCxnSpPr>
            <a:cxnSpLocks/>
            <a:stCxn id="4" idx="2"/>
            <a:endCxn id="6" idx="0"/>
          </p:cNvCxnSpPr>
          <p:nvPr/>
        </p:nvCxnSpPr>
        <p:spPr>
          <a:xfrm>
            <a:off x="6386283" y="3127827"/>
            <a:ext cx="0" cy="1226457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Imagen 9">
            <a:extLst>
              <a:ext uri="{FF2B5EF4-FFF2-40B4-BE49-F238E27FC236}">
                <a16:creationId xmlns:a16="http://schemas.microsoft.com/office/drawing/2014/main" id="{8A952420-58F2-0340-86C3-0B7A81F6DD2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23550" y="6321425"/>
            <a:ext cx="1460500" cy="342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681389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redondeado 3"/>
          <p:cNvSpPr/>
          <p:nvPr/>
        </p:nvSpPr>
        <p:spPr>
          <a:xfrm>
            <a:off x="174170" y="192294"/>
            <a:ext cx="3668962" cy="653149"/>
          </a:xfrm>
          <a:prstGeom prst="roundRect">
            <a:avLst/>
          </a:prstGeom>
          <a:solidFill>
            <a:srgbClr val="FF0000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4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MX" sz="4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LIQUIDOS IV</a:t>
            </a:r>
          </a:p>
        </p:txBody>
      </p:sp>
      <p:sp>
        <p:nvSpPr>
          <p:cNvPr id="5" name="Rectángulo redondeado 4"/>
          <p:cNvSpPr/>
          <p:nvPr/>
        </p:nvSpPr>
        <p:spPr>
          <a:xfrm>
            <a:off x="3077269" y="3068598"/>
            <a:ext cx="2321818" cy="939821"/>
          </a:xfrm>
          <a:prstGeom prst="roundRect">
            <a:avLst/>
          </a:prstGeom>
          <a:solidFill>
            <a:srgbClr val="002060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2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Deshidratación</a:t>
            </a:r>
            <a:r>
              <a:rPr lang="es-MX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leve</a:t>
            </a:r>
          </a:p>
        </p:txBody>
      </p:sp>
      <p:sp>
        <p:nvSpPr>
          <p:cNvPr id="6" name="Rectángulo redondeado 5"/>
          <p:cNvSpPr/>
          <p:nvPr/>
        </p:nvSpPr>
        <p:spPr>
          <a:xfrm>
            <a:off x="4252212" y="1091380"/>
            <a:ext cx="2365828" cy="1238863"/>
          </a:xfrm>
          <a:prstGeom prst="roundRect">
            <a:avLst/>
          </a:prstGeom>
          <a:solidFill>
            <a:srgbClr val="002060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2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Monitoreo hemodinámico/ </a:t>
            </a:r>
            <a:r>
              <a:rPr lang="es-MX" sz="20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vasopresores</a:t>
            </a:r>
            <a:r>
              <a:rPr lang="es-MX" sz="2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</p:txBody>
      </p:sp>
      <p:sp>
        <p:nvSpPr>
          <p:cNvPr id="7" name="Rectángulo redondeado 6"/>
          <p:cNvSpPr/>
          <p:nvPr/>
        </p:nvSpPr>
        <p:spPr>
          <a:xfrm>
            <a:off x="174171" y="2924590"/>
            <a:ext cx="2365828" cy="1226493"/>
          </a:xfrm>
          <a:prstGeom prst="roundRect">
            <a:avLst/>
          </a:prstGeom>
          <a:solidFill>
            <a:srgbClr val="002060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2800" b="1" i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Determinar estado de hidratación</a:t>
            </a:r>
          </a:p>
        </p:txBody>
      </p:sp>
      <p:sp>
        <p:nvSpPr>
          <p:cNvPr id="8" name="Rectángulo redondeado 7"/>
          <p:cNvSpPr/>
          <p:nvPr/>
        </p:nvSpPr>
        <p:spPr>
          <a:xfrm>
            <a:off x="4252212" y="5464216"/>
            <a:ext cx="2365828" cy="796486"/>
          </a:xfrm>
          <a:prstGeom prst="roundRect">
            <a:avLst/>
          </a:prstGeom>
          <a:solidFill>
            <a:srgbClr val="002060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28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Salina .9%? (1L/</a:t>
            </a:r>
            <a:r>
              <a:rPr lang="es-MX" sz="28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hr</a:t>
            </a:r>
            <a:r>
              <a:rPr lang="es-MX" sz="28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</a:p>
        </p:txBody>
      </p:sp>
      <p:sp>
        <p:nvSpPr>
          <p:cNvPr id="9" name="Rectángulo redondeado 8"/>
          <p:cNvSpPr/>
          <p:nvPr/>
        </p:nvSpPr>
        <p:spPr>
          <a:xfrm>
            <a:off x="1978047" y="1240530"/>
            <a:ext cx="1865085" cy="939821"/>
          </a:xfrm>
          <a:prstGeom prst="roundRect">
            <a:avLst/>
          </a:prstGeom>
          <a:solidFill>
            <a:srgbClr val="002060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20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MX" sz="2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Choque </a:t>
            </a:r>
            <a:r>
              <a:rPr lang="es-MX" sz="20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cardiogénico</a:t>
            </a:r>
            <a:endParaRPr lang="es-MX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Rectángulo redondeado 9"/>
          <p:cNvSpPr/>
          <p:nvPr/>
        </p:nvSpPr>
        <p:spPr>
          <a:xfrm>
            <a:off x="1849203" y="5464216"/>
            <a:ext cx="1993929" cy="939821"/>
          </a:xfrm>
          <a:prstGeom prst="roundRect">
            <a:avLst/>
          </a:prstGeom>
          <a:solidFill>
            <a:srgbClr val="002060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2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Hipovolemia </a:t>
            </a:r>
            <a:r>
              <a:rPr lang="es-MX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severa</a:t>
            </a:r>
            <a:endParaRPr lang="es-MX" sz="24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12" name="Conector angular 11"/>
          <p:cNvCxnSpPr>
            <a:stCxn id="7" idx="0"/>
            <a:endCxn id="9" idx="1"/>
          </p:cNvCxnSpPr>
          <p:nvPr/>
        </p:nvCxnSpPr>
        <p:spPr>
          <a:xfrm rot="5400000" flipH="1" flipV="1">
            <a:off x="1060492" y="2007035"/>
            <a:ext cx="1214149" cy="620962"/>
          </a:xfrm>
          <a:prstGeom prst="bentConnector2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ector angular 13"/>
          <p:cNvCxnSpPr>
            <a:stCxn id="7" idx="2"/>
            <a:endCxn id="10" idx="1"/>
          </p:cNvCxnSpPr>
          <p:nvPr/>
        </p:nvCxnSpPr>
        <p:spPr>
          <a:xfrm rot="16200000" flipH="1">
            <a:off x="711622" y="4796546"/>
            <a:ext cx="1783044" cy="492118"/>
          </a:xfrm>
          <a:prstGeom prst="bentConnector2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onector recto de flecha 18"/>
          <p:cNvCxnSpPr>
            <a:stCxn id="7" idx="3"/>
            <a:endCxn id="5" idx="1"/>
          </p:cNvCxnSpPr>
          <p:nvPr/>
        </p:nvCxnSpPr>
        <p:spPr>
          <a:xfrm>
            <a:off x="2539999" y="3537837"/>
            <a:ext cx="537270" cy="672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Rectángulo redondeado 22"/>
          <p:cNvSpPr/>
          <p:nvPr/>
        </p:nvSpPr>
        <p:spPr>
          <a:xfrm>
            <a:off x="7300210" y="1034126"/>
            <a:ext cx="1875670" cy="657772"/>
          </a:xfrm>
          <a:prstGeom prst="roundRect">
            <a:avLst/>
          </a:prstGeom>
          <a:solidFill>
            <a:srgbClr val="002060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Bajo </a:t>
            </a:r>
          </a:p>
        </p:txBody>
      </p:sp>
      <p:sp>
        <p:nvSpPr>
          <p:cNvPr id="24" name="Rectángulo redondeado 23"/>
          <p:cNvSpPr/>
          <p:nvPr/>
        </p:nvSpPr>
        <p:spPr>
          <a:xfrm>
            <a:off x="7133063" y="4933030"/>
            <a:ext cx="1875670" cy="657772"/>
          </a:xfrm>
          <a:prstGeom prst="roundRect">
            <a:avLst/>
          </a:prstGeom>
          <a:solidFill>
            <a:srgbClr val="002060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3200" b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Elevado </a:t>
            </a:r>
            <a:endParaRPr lang="es-MX" sz="32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6" name="Rectángulo redondeado 25"/>
          <p:cNvSpPr/>
          <p:nvPr/>
        </p:nvSpPr>
        <p:spPr>
          <a:xfrm>
            <a:off x="5831181" y="3068598"/>
            <a:ext cx="1813810" cy="898677"/>
          </a:xfrm>
          <a:prstGeom prst="roundRect">
            <a:avLst/>
          </a:prstGeom>
          <a:solidFill>
            <a:srgbClr val="002060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24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Na</a:t>
            </a:r>
            <a:r>
              <a:rPr lang="es-MX" sz="2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sérico corregido</a:t>
            </a:r>
          </a:p>
        </p:txBody>
      </p:sp>
      <p:sp>
        <p:nvSpPr>
          <p:cNvPr id="27" name="Rectángulo redondeado 26"/>
          <p:cNvSpPr/>
          <p:nvPr/>
        </p:nvSpPr>
        <p:spPr>
          <a:xfrm>
            <a:off x="8496805" y="3068598"/>
            <a:ext cx="1875670" cy="657772"/>
          </a:xfrm>
          <a:prstGeom prst="roundRect">
            <a:avLst/>
          </a:prstGeom>
          <a:solidFill>
            <a:srgbClr val="002060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Normal </a:t>
            </a:r>
          </a:p>
        </p:txBody>
      </p:sp>
      <p:sp>
        <p:nvSpPr>
          <p:cNvPr id="32" name="Rectángulo redondeado 31"/>
          <p:cNvSpPr/>
          <p:nvPr/>
        </p:nvSpPr>
        <p:spPr>
          <a:xfrm>
            <a:off x="9541178" y="708538"/>
            <a:ext cx="2336688" cy="1308948"/>
          </a:xfrm>
          <a:prstGeom prst="roundRect">
            <a:avLst/>
          </a:prstGeom>
          <a:solidFill>
            <a:srgbClr val="002060"/>
          </a:solidFill>
          <a:ln w="5715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28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Salina .9%? (250-500cc/h) </a:t>
            </a:r>
          </a:p>
        </p:txBody>
      </p:sp>
      <p:sp>
        <p:nvSpPr>
          <p:cNvPr id="34" name="Rectángulo redondeado 33"/>
          <p:cNvSpPr/>
          <p:nvPr/>
        </p:nvSpPr>
        <p:spPr>
          <a:xfrm>
            <a:off x="9403710" y="4589705"/>
            <a:ext cx="2611624" cy="1344422"/>
          </a:xfrm>
          <a:prstGeom prst="roundRect">
            <a:avLst/>
          </a:prstGeom>
          <a:solidFill>
            <a:srgbClr val="002060"/>
          </a:solidFill>
          <a:ln w="5715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28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Salina .45% (250-500cc/h) </a:t>
            </a:r>
          </a:p>
        </p:txBody>
      </p:sp>
      <p:cxnSp>
        <p:nvCxnSpPr>
          <p:cNvPr id="42" name="Conector recto de flecha 41"/>
          <p:cNvCxnSpPr>
            <a:stCxn id="9" idx="3"/>
            <a:endCxn id="6" idx="1"/>
          </p:cNvCxnSpPr>
          <p:nvPr/>
        </p:nvCxnSpPr>
        <p:spPr>
          <a:xfrm>
            <a:off x="3843132" y="1710441"/>
            <a:ext cx="409080" cy="371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Conector recto de flecha 45"/>
          <p:cNvCxnSpPr>
            <a:stCxn id="5" idx="3"/>
            <a:endCxn id="26" idx="1"/>
          </p:cNvCxnSpPr>
          <p:nvPr/>
        </p:nvCxnSpPr>
        <p:spPr>
          <a:xfrm flipV="1">
            <a:off x="5399087" y="3517937"/>
            <a:ext cx="432094" cy="20572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Conector recto de flecha 56"/>
          <p:cNvCxnSpPr>
            <a:endCxn id="27" idx="1"/>
          </p:cNvCxnSpPr>
          <p:nvPr/>
        </p:nvCxnSpPr>
        <p:spPr>
          <a:xfrm>
            <a:off x="7644991" y="3397484"/>
            <a:ext cx="851814" cy="0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Conector angular 58"/>
          <p:cNvCxnSpPr>
            <a:stCxn id="27" idx="1"/>
            <a:endCxn id="23" idx="2"/>
          </p:cNvCxnSpPr>
          <p:nvPr/>
        </p:nvCxnSpPr>
        <p:spPr>
          <a:xfrm rot="10800000">
            <a:off x="8238045" y="1691898"/>
            <a:ext cx="258760" cy="1705586"/>
          </a:xfrm>
          <a:prstGeom prst="bentConnector2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Conector angular 60"/>
          <p:cNvCxnSpPr>
            <a:stCxn id="27" idx="3"/>
            <a:endCxn id="32" idx="2"/>
          </p:cNvCxnSpPr>
          <p:nvPr/>
        </p:nvCxnSpPr>
        <p:spPr>
          <a:xfrm flipV="1">
            <a:off x="10372475" y="2017486"/>
            <a:ext cx="337047" cy="1379998"/>
          </a:xfrm>
          <a:prstGeom prst="bentConnector2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Conector recto de flecha 63"/>
          <p:cNvCxnSpPr>
            <a:stCxn id="23" idx="3"/>
            <a:endCxn id="32" idx="1"/>
          </p:cNvCxnSpPr>
          <p:nvPr/>
        </p:nvCxnSpPr>
        <p:spPr>
          <a:xfrm>
            <a:off x="9175880" y="1363012"/>
            <a:ext cx="365298" cy="0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Conector angular 70"/>
          <p:cNvCxnSpPr>
            <a:stCxn id="26" idx="2"/>
            <a:endCxn id="24" idx="1"/>
          </p:cNvCxnSpPr>
          <p:nvPr/>
        </p:nvCxnSpPr>
        <p:spPr>
          <a:xfrm rot="16200000" flipH="1">
            <a:off x="6288254" y="4417106"/>
            <a:ext cx="1294641" cy="394977"/>
          </a:xfrm>
          <a:prstGeom prst="bentConnector2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Conector recto de flecha 74"/>
          <p:cNvCxnSpPr>
            <a:stCxn id="24" idx="3"/>
            <a:endCxn id="34" idx="1"/>
          </p:cNvCxnSpPr>
          <p:nvPr/>
        </p:nvCxnSpPr>
        <p:spPr>
          <a:xfrm>
            <a:off x="9008733" y="5261916"/>
            <a:ext cx="394977" cy="0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8" name="Imagen 27">
            <a:extLst>
              <a:ext uri="{FF2B5EF4-FFF2-40B4-BE49-F238E27FC236}">
                <a16:creationId xmlns:a16="http://schemas.microsoft.com/office/drawing/2014/main" id="{AFE60368-ECD8-7643-8A2A-37AF365BF89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23550" y="6321425"/>
            <a:ext cx="1460500" cy="342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42293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b="1" dirty="0" err="1"/>
              <a:t>Recomendaci</a:t>
            </a:r>
            <a:r>
              <a:rPr lang="es-ES" b="1" dirty="0"/>
              <a:t>ón</a:t>
            </a:r>
            <a:r>
              <a:rPr lang="mr-IN" b="1" dirty="0"/>
              <a:t>…</a:t>
            </a:r>
            <a:endParaRPr lang="es-ES_tradnl" b="1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149498" y="2563044"/>
            <a:ext cx="10233800" cy="2274427"/>
          </a:xfrm>
        </p:spPr>
        <p:txBody>
          <a:bodyPr>
            <a:normAutofit lnSpcReduction="10000"/>
          </a:bodyPr>
          <a:lstStyle/>
          <a:p>
            <a:pPr marL="0" indent="0" algn="just">
              <a:buNone/>
            </a:pPr>
            <a:r>
              <a:rPr lang="es-ES_tradnl" sz="5400" i="1" dirty="0">
                <a:solidFill>
                  <a:srgbClr val="FFFF00"/>
                </a:solidFill>
              </a:rPr>
              <a:t>“La </a:t>
            </a:r>
            <a:r>
              <a:rPr lang="es-ES_tradnl" sz="5400" i="1" dirty="0" err="1">
                <a:solidFill>
                  <a:srgbClr val="FFFF00"/>
                </a:solidFill>
              </a:rPr>
              <a:t>soluci</a:t>
            </a:r>
            <a:r>
              <a:rPr lang="es-ES" sz="5400" i="1" dirty="0">
                <a:solidFill>
                  <a:srgbClr val="FFFF00"/>
                </a:solidFill>
              </a:rPr>
              <a:t>ón para reanimación en </a:t>
            </a:r>
            <a:r>
              <a:rPr lang="es-ES_tradnl" sz="5400" i="1" dirty="0">
                <a:solidFill>
                  <a:srgbClr val="FFFF00"/>
                </a:solidFill>
              </a:rPr>
              <a:t>crisis </a:t>
            </a:r>
            <a:r>
              <a:rPr lang="es-ES_tradnl" sz="5400" i="1" dirty="0" err="1">
                <a:solidFill>
                  <a:srgbClr val="FFFF00"/>
                </a:solidFill>
              </a:rPr>
              <a:t>hipergluc</a:t>
            </a:r>
            <a:r>
              <a:rPr lang="es-ES" sz="5400" i="1" dirty="0">
                <a:solidFill>
                  <a:srgbClr val="FFFF00"/>
                </a:solidFill>
              </a:rPr>
              <a:t>é</a:t>
            </a:r>
            <a:r>
              <a:rPr lang="es-ES_tradnl" sz="5400" i="1" dirty="0">
                <a:solidFill>
                  <a:srgbClr val="FFFF00"/>
                </a:solidFill>
              </a:rPr>
              <a:t>micas es la Hartman”  </a:t>
            </a:r>
          </a:p>
        </p:txBody>
      </p:sp>
      <p:sp>
        <p:nvSpPr>
          <p:cNvPr id="4" name="Rectángulo 3"/>
          <p:cNvSpPr/>
          <p:nvPr/>
        </p:nvSpPr>
        <p:spPr>
          <a:xfrm>
            <a:off x="8624851" y="5191123"/>
            <a:ext cx="2942729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6000" b="1">
                <a:solidFill>
                  <a:srgbClr val="FF0000"/>
                </a:solidFill>
              </a:rPr>
              <a:t>Yo mero</a:t>
            </a:r>
            <a:endParaRPr lang="es-ES_tradnl" sz="60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841744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to 3">
            <a:extLst>
              <a:ext uri="{FF2B5EF4-FFF2-40B4-BE49-F238E27FC236}">
                <a16:creationId xmlns:a16="http://schemas.microsoft.com/office/drawing/2014/main" id="{E56EAD4D-ABB7-E71D-3C95-BB495FE4793C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8113" y="116565"/>
          <a:ext cx="7845436" cy="180470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2" imgW="5962680" imgH="1371600" progId="PBrush">
                  <p:embed/>
                </p:oleObj>
              </mc:Choice>
              <mc:Fallback>
                <p:oleObj name="Bitmap Image" r:id="rId2" imgW="5962680" imgH="1371600" progId="PBrush">
                  <p:embed/>
                  <p:pic>
                    <p:nvPicPr>
                      <p:cNvPr id="4" name="Objeto 3">
                        <a:extLst>
                          <a:ext uri="{FF2B5EF4-FFF2-40B4-BE49-F238E27FC236}">
                            <a16:creationId xmlns:a16="http://schemas.microsoft.com/office/drawing/2014/main" id="{E56EAD4D-ABB7-E71D-3C95-BB495FE4793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58113" y="116565"/>
                        <a:ext cx="7845436" cy="180470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CuadroTexto 5">
            <a:extLst>
              <a:ext uri="{FF2B5EF4-FFF2-40B4-BE49-F238E27FC236}">
                <a16:creationId xmlns:a16="http://schemas.microsoft.com/office/drawing/2014/main" id="{B91F43E5-A603-B70D-7F1D-5BCA2CD753D9}"/>
              </a:ext>
            </a:extLst>
          </p:cNvPr>
          <p:cNvSpPr txBox="1"/>
          <p:nvPr/>
        </p:nvSpPr>
        <p:spPr>
          <a:xfrm>
            <a:off x="150260" y="1985160"/>
            <a:ext cx="609514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dirty="0" err="1">
                <a:latin typeface="Fira Sans" panose="020B0503050000020004" pitchFamily="34" charset="0"/>
              </a:rPr>
              <a:t>Critical</a:t>
            </a:r>
            <a:r>
              <a:rPr lang="es-MX" dirty="0">
                <a:latin typeface="Fira Sans" panose="020B0503050000020004" pitchFamily="34" charset="0"/>
              </a:rPr>
              <a:t> Care </a:t>
            </a:r>
            <a:r>
              <a:rPr lang="es-MX" dirty="0" err="1">
                <a:latin typeface="Fira Sans" panose="020B0503050000020004" pitchFamily="34" charset="0"/>
              </a:rPr>
              <a:t>Explorations</a:t>
            </a:r>
            <a:r>
              <a:rPr lang="es-MX" dirty="0">
                <a:latin typeface="Fira Sans" panose="020B0503050000020004" pitchFamily="34" charset="0"/>
              </a:rPr>
              <a:t> 2022</a:t>
            </a:r>
          </a:p>
          <a:p>
            <a:r>
              <a:rPr lang="es-MX" dirty="0">
                <a:latin typeface="Fira Sans" panose="020B0503050000020004" pitchFamily="34" charset="0"/>
              </a:rPr>
              <a:t>DOI: 10.1097/CCE.0000000000000613</a:t>
            </a:r>
          </a:p>
        </p:txBody>
      </p:sp>
      <p:graphicFrame>
        <p:nvGraphicFramePr>
          <p:cNvPr id="7" name="Objeto 6">
            <a:extLst>
              <a:ext uri="{FF2B5EF4-FFF2-40B4-BE49-F238E27FC236}">
                <a16:creationId xmlns:a16="http://schemas.microsoft.com/office/drawing/2014/main" id="{A686FDCB-62B0-E6CD-3ED8-7E03BC94BFFD}"/>
              </a:ext>
            </a:extLst>
          </p:cNvPr>
          <p:cNvGraphicFramePr>
            <a:graphicFrameLocks noChangeAspect="1"/>
          </p:cNvGraphicFramePr>
          <p:nvPr/>
        </p:nvGraphicFramePr>
        <p:xfrm>
          <a:off x="0" y="2861953"/>
          <a:ext cx="12127780" cy="299258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4" imgW="9839160" imgH="2400480" progId="PBrush">
                  <p:embed/>
                </p:oleObj>
              </mc:Choice>
              <mc:Fallback>
                <p:oleObj name="Bitmap Image" r:id="rId4" imgW="9839160" imgH="2400480" progId="PBrush">
                  <p:embed/>
                  <p:pic>
                    <p:nvPicPr>
                      <p:cNvPr id="7" name="Objeto 6">
                        <a:extLst>
                          <a:ext uri="{FF2B5EF4-FFF2-40B4-BE49-F238E27FC236}">
                            <a16:creationId xmlns:a16="http://schemas.microsoft.com/office/drawing/2014/main" id="{A686FDCB-62B0-E6CD-3ED8-7E03BC94BFF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0" y="2861953"/>
                        <a:ext cx="12127780" cy="299258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CuadroTexto 7">
            <a:extLst>
              <a:ext uri="{FF2B5EF4-FFF2-40B4-BE49-F238E27FC236}">
                <a16:creationId xmlns:a16="http://schemas.microsoft.com/office/drawing/2014/main" id="{A604B2D3-B868-CBF0-5DA1-84BB68F55E5F}"/>
              </a:ext>
            </a:extLst>
          </p:cNvPr>
          <p:cNvSpPr txBox="1"/>
          <p:nvPr/>
        </p:nvSpPr>
        <p:spPr>
          <a:xfrm>
            <a:off x="3197832" y="6025781"/>
            <a:ext cx="6095144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4400" b="1" dirty="0">
                <a:solidFill>
                  <a:srgbClr val="FFFF00"/>
                </a:solidFill>
                <a:latin typeface="Fira Sans" panose="020B0503050000020004" pitchFamily="34" charset="0"/>
              </a:rPr>
              <a:t>Resolución de la CAD</a:t>
            </a:r>
          </a:p>
        </p:txBody>
      </p:sp>
    </p:spTree>
    <p:extLst>
      <p:ext uri="{BB962C8B-B14F-4D97-AF65-F5344CB8AC3E}">
        <p14:creationId xmlns:p14="http://schemas.microsoft.com/office/powerpoint/2010/main" val="130078042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to 3">
            <a:extLst>
              <a:ext uri="{FF2B5EF4-FFF2-40B4-BE49-F238E27FC236}">
                <a16:creationId xmlns:a16="http://schemas.microsoft.com/office/drawing/2014/main" id="{E56EAD4D-ABB7-E71D-3C95-BB495FE4793C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8113" y="116565"/>
          <a:ext cx="7845436" cy="180470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2" imgW="5962680" imgH="1371600" progId="PBrush">
                  <p:embed/>
                </p:oleObj>
              </mc:Choice>
              <mc:Fallback>
                <p:oleObj name="Bitmap Image" r:id="rId2" imgW="5962680" imgH="1371600" progId="PBrush">
                  <p:embed/>
                  <p:pic>
                    <p:nvPicPr>
                      <p:cNvPr id="4" name="Objeto 3">
                        <a:extLst>
                          <a:ext uri="{FF2B5EF4-FFF2-40B4-BE49-F238E27FC236}">
                            <a16:creationId xmlns:a16="http://schemas.microsoft.com/office/drawing/2014/main" id="{E56EAD4D-ABB7-E71D-3C95-BB495FE4793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58113" y="116565"/>
                        <a:ext cx="7845436" cy="180470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CuadroTexto 5">
            <a:extLst>
              <a:ext uri="{FF2B5EF4-FFF2-40B4-BE49-F238E27FC236}">
                <a16:creationId xmlns:a16="http://schemas.microsoft.com/office/drawing/2014/main" id="{B91F43E5-A603-B70D-7F1D-5BCA2CD753D9}"/>
              </a:ext>
            </a:extLst>
          </p:cNvPr>
          <p:cNvSpPr txBox="1"/>
          <p:nvPr/>
        </p:nvSpPr>
        <p:spPr>
          <a:xfrm>
            <a:off x="150260" y="1985160"/>
            <a:ext cx="609514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dirty="0" err="1">
                <a:latin typeface="Fira Sans" panose="020B0503050000020004" pitchFamily="34" charset="0"/>
              </a:rPr>
              <a:t>Critical</a:t>
            </a:r>
            <a:r>
              <a:rPr lang="es-MX" dirty="0">
                <a:latin typeface="Fira Sans" panose="020B0503050000020004" pitchFamily="34" charset="0"/>
              </a:rPr>
              <a:t> Care </a:t>
            </a:r>
            <a:r>
              <a:rPr lang="es-MX" dirty="0" err="1">
                <a:latin typeface="Fira Sans" panose="020B0503050000020004" pitchFamily="34" charset="0"/>
              </a:rPr>
              <a:t>Explorations</a:t>
            </a:r>
            <a:r>
              <a:rPr lang="es-MX" dirty="0">
                <a:latin typeface="Fira Sans" panose="020B0503050000020004" pitchFamily="34" charset="0"/>
              </a:rPr>
              <a:t> 2022</a:t>
            </a:r>
          </a:p>
          <a:p>
            <a:r>
              <a:rPr lang="es-MX" dirty="0">
                <a:latin typeface="Fira Sans" panose="020B0503050000020004" pitchFamily="34" charset="0"/>
              </a:rPr>
              <a:t>DOI: 10.1097/CCE.0000000000000613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A604B2D3-B868-CBF0-5DA1-84BB68F55E5F}"/>
              </a:ext>
            </a:extLst>
          </p:cNvPr>
          <p:cNvSpPr txBox="1"/>
          <p:nvPr/>
        </p:nvSpPr>
        <p:spPr>
          <a:xfrm>
            <a:off x="3339741" y="5834376"/>
            <a:ext cx="609514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4000" b="1" dirty="0">
                <a:solidFill>
                  <a:srgbClr val="FFFF00"/>
                </a:solidFill>
                <a:latin typeface="Fira Sans" panose="020B0503050000020004" pitchFamily="34" charset="0"/>
              </a:rPr>
              <a:t>Días de Hospitalización</a:t>
            </a:r>
          </a:p>
        </p:txBody>
      </p:sp>
      <p:graphicFrame>
        <p:nvGraphicFramePr>
          <p:cNvPr id="2" name="Objeto 1">
            <a:extLst>
              <a:ext uri="{FF2B5EF4-FFF2-40B4-BE49-F238E27FC236}">
                <a16:creationId xmlns:a16="http://schemas.microsoft.com/office/drawing/2014/main" id="{09D11E23-19A5-B8F9-A44B-0D2C2A18F116}"/>
              </a:ext>
            </a:extLst>
          </p:cNvPr>
          <p:cNvGraphicFramePr>
            <a:graphicFrameLocks noChangeAspect="1"/>
          </p:cNvGraphicFramePr>
          <p:nvPr/>
        </p:nvGraphicFramePr>
        <p:xfrm>
          <a:off x="0" y="3028208"/>
          <a:ext cx="12213482" cy="257694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4" imgW="9839160" imgH="2090880" progId="PBrush">
                  <p:embed/>
                </p:oleObj>
              </mc:Choice>
              <mc:Fallback>
                <p:oleObj name="Bitmap Image" r:id="rId4" imgW="9839160" imgH="2090880" progId="PBrush">
                  <p:embed/>
                  <p:pic>
                    <p:nvPicPr>
                      <p:cNvPr id="2" name="Objeto 1">
                        <a:extLst>
                          <a:ext uri="{FF2B5EF4-FFF2-40B4-BE49-F238E27FC236}">
                            <a16:creationId xmlns:a16="http://schemas.microsoft.com/office/drawing/2014/main" id="{09D11E23-19A5-B8F9-A44B-0D2C2A18F11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0" y="3028208"/>
                        <a:ext cx="12213482" cy="257694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09070769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to 3">
            <a:extLst>
              <a:ext uri="{FF2B5EF4-FFF2-40B4-BE49-F238E27FC236}">
                <a16:creationId xmlns:a16="http://schemas.microsoft.com/office/drawing/2014/main" id="{E56EAD4D-ABB7-E71D-3C95-BB495FE4793C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8113" y="116565"/>
          <a:ext cx="7845436" cy="180470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2" imgW="5962680" imgH="1371600" progId="PBrush">
                  <p:embed/>
                </p:oleObj>
              </mc:Choice>
              <mc:Fallback>
                <p:oleObj name="Bitmap Image" r:id="rId2" imgW="5962680" imgH="1371600" progId="PBrush">
                  <p:embed/>
                  <p:pic>
                    <p:nvPicPr>
                      <p:cNvPr id="4" name="Objeto 3">
                        <a:extLst>
                          <a:ext uri="{FF2B5EF4-FFF2-40B4-BE49-F238E27FC236}">
                            <a16:creationId xmlns:a16="http://schemas.microsoft.com/office/drawing/2014/main" id="{E56EAD4D-ABB7-E71D-3C95-BB495FE4793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58113" y="116565"/>
                        <a:ext cx="7845436" cy="180470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CuadroTexto 5">
            <a:extLst>
              <a:ext uri="{FF2B5EF4-FFF2-40B4-BE49-F238E27FC236}">
                <a16:creationId xmlns:a16="http://schemas.microsoft.com/office/drawing/2014/main" id="{B91F43E5-A603-B70D-7F1D-5BCA2CD753D9}"/>
              </a:ext>
            </a:extLst>
          </p:cNvPr>
          <p:cNvSpPr txBox="1"/>
          <p:nvPr/>
        </p:nvSpPr>
        <p:spPr>
          <a:xfrm>
            <a:off x="150260" y="1985160"/>
            <a:ext cx="609514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dirty="0" err="1">
                <a:latin typeface="Fira Sans" panose="020B0503050000020004" pitchFamily="34" charset="0"/>
              </a:rPr>
              <a:t>Critical</a:t>
            </a:r>
            <a:r>
              <a:rPr lang="es-MX" dirty="0">
                <a:latin typeface="Fira Sans" panose="020B0503050000020004" pitchFamily="34" charset="0"/>
              </a:rPr>
              <a:t> Care </a:t>
            </a:r>
            <a:r>
              <a:rPr lang="es-MX" dirty="0" err="1">
                <a:latin typeface="Fira Sans" panose="020B0503050000020004" pitchFamily="34" charset="0"/>
              </a:rPr>
              <a:t>Explorations</a:t>
            </a:r>
            <a:r>
              <a:rPr lang="es-MX" dirty="0">
                <a:latin typeface="Fira Sans" panose="020B0503050000020004" pitchFamily="34" charset="0"/>
              </a:rPr>
              <a:t> 2022</a:t>
            </a:r>
          </a:p>
          <a:p>
            <a:r>
              <a:rPr lang="es-MX" dirty="0">
                <a:latin typeface="Fira Sans" panose="020B0503050000020004" pitchFamily="34" charset="0"/>
              </a:rPr>
              <a:t>DOI: 10.1097/CCE.0000000000000613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A604B2D3-B868-CBF0-5DA1-84BB68F55E5F}"/>
              </a:ext>
            </a:extLst>
          </p:cNvPr>
          <p:cNvSpPr txBox="1"/>
          <p:nvPr/>
        </p:nvSpPr>
        <p:spPr>
          <a:xfrm>
            <a:off x="468920" y="5910438"/>
            <a:ext cx="1105409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4800" b="1" dirty="0">
                <a:solidFill>
                  <a:srgbClr val="FFFF00"/>
                </a:solidFill>
                <a:latin typeface="Fira Sans" panose="020B0503050000020004" pitchFamily="34" charset="0"/>
              </a:rPr>
              <a:t>Bicarbonato </a:t>
            </a:r>
            <a:r>
              <a:rPr lang="es-MX" sz="4800" b="1" dirty="0" err="1">
                <a:solidFill>
                  <a:srgbClr val="FFFF00"/>
                </a:solidFill>
                <a:latin typeface="Fira Sans" panose="020B0503050000020004" pitchFamily="34" charset="0"/>
              </a:rPr>
              <a:t>postreanimación</a:t>
            </a:r>
            <a:endParaRPr lang="es-MX" sz="4800" b="1" dirty="0">
              <a:solidFill>
                <a:srgbClr val="FFFF00"/>
              </a:solidFill>
              <a:latin typeface="Fira Sans" panose="020B0503050000020004" pitchFamily="34" charset="0"/>
            </a:endParaRPr>
          </a:p>
        </p:txBody>
      </p:sp>
      <p:graphicFrame>
        <p:nvGraphicFramePr>
          <p:cNvPr id="3" name="Objeto 2">
            <a:extLst>
              <a:ext uri="{FF2B5EF4-FFF2-40B4-BE49-F238E27FC236}">
                <a16:creationId xmlns:a16="http://schemas.microsoft.com/office/drawing/2014/main" id="{70E5390E-5CED-AB82-F6F7-1BDBCFF27173}"/>
              </a:ext>
            </a:extLst>
          </p:cNvPr>
          <p:cNvGraphicFramePr>
            <a:graphicFrameLocks noChangeAspect="1"/>
          </p:cNvGraphicFramePr>
          <p:nvPr/>
        </p:nvGraphicFramePr>
        <p:xfrm>
          <a:off x="0" y="2885704"/>
          <a:ext cx="12192000" cy="277882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4" imgW="9877320" imgH="2243160" progId="PBrush">
                  <p:embed/>
                </p:oleObj>
              </mc:Choice>
              <mc:Fallback>
                <p:oleObj name="Bitmap Image" r:id="rId4" imgW="9877320" imgH="2243160" progId="PBrush">
                  <p:embed/>
                  <p:pic>
                    <p:nvPicPr>
                      <p:cNvPr id="3" name="Objeto 2">
                        <a:extLst>
                          <a:ext uri="{FF2B5EF4-FFF2-40B4-BE49-F238E27FC236}">
                            <a16:creationId xmlns:a16="http://schemas.microsoft.com/office/drawing/2014/main" id="{70E5390E-5CED-AB82-F6F7-1BDBCFF2717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0" y="2885704"/>
                        <a:ext cx="12192000" cy="277882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38532710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redondeado 3"/>
          <p:cNvSpPr/>
          <p:nvPr/>
        </p:nvSpPr>
        <p:spPr>
          <a:xfrm>
            <a:off x="7373252" y="464457"/>
            <a:ext cx="4252691" cy="812802"/>
          </a:xfrm>
          <a:prstGeom prst="roundRect">
            <a:avLst/>
          </a:prstGeom>
          <a:solidFill>
            <a:srgbClr val="FF0000"/>
          </a:solidFill>
          <a:ln w="444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5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INSULINA IV</a:t>
            </a:r>
          </a:p>
        </p:txBody>
      </p:sp>
      <p:sp>
        <p:nvSpPr>
          <p:cNvPr id="5" name="Rectángulo redondeado 4"/>
          <p:cNvSpPr/>
          <p:nvPr/>
        </p:nvSpPr>
        <p:spPr>
          <a:xfrm>
            <a:off x="602337" y="631371"/>
            <a:ext cx="3418120" cy="645887"/>
          </a:xfrm>
          <a:prstGeom prst="roundRect">
            <a:avLst/>
          </a:prstGeom>
          <a:solidFill>
            <a:schemeClr val="tx1"/>
          </a:solidFill>
          <a:ln w="444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4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0.1 U/K BOLO</a:t>
            </a:r>
          </a:p>
        </p:txBody>
      </p:sp>
      <p:sp>
        <p:nvSpPr>
          <p:cNvPr id="6" name="Rectángulo redondeado 5"/>
          <p:cNvSpPr/>
          <p:nvPr/>
        </p:nvSpPr>
        <p:spPr>
          <a:xfrm>
            <a:off x="1901370" y="1709058"/>
            <a:ext cx="3367319" cy="972456"/>
          </a:xfrm>
          <a:prstGeom prst="roundRect">
            <a:avLst/>
          </a:prstGeom>
          <a:solidFill>
            <a:srgbClr val="002060"/>
          </a:solidFill>
          <a:ln w="444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32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0.1 u/k/h en infusión continua</a:t>
            </a:r>
          </a:p>
        </p:txBody>
      </p:sp>
      <p:sp>
        <p:nvSpPr>
          <p:cNvPr id="7" name="Rectángulo redondeado 6"/>
          <p:cNvSpPr/>
          <p:nvPr/>
        </p:nvSpPr>
        <p:spPr>
          <a:xfrm>
            <a:off x="3585030" y="3142342"/>
            <a:ext cx="6270170" cy="1074056"/>
          </a:xfrm>
          <a:prstGeom prst="roundRect">
            <a:avLst/>
          </a:prstGeom>
          <a:solidFill>
            <a:srgbClr val="002060"/>
          </a:solidFill>
          <a:ln w="444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28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 glucemia sérica no disminuye </a:t>
            </a:r>
            <a:r>
              <a:rPr lang="es-MX" sz="28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50-70 mg/dl </a:t>
            </a:r>
            <a:r>
              <a:rPr lang="es-MX" sz="28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 la primera hora, doblar dosis </a:t>
            </a:r>
          </a:p>
        </p:txBody>
      </p:sp>
      <p:sp>
        <p:nvSpPr>
          <p:cNvPr id="9" name="Rectángulo redondeado 8"/>
          <p:cNvSpPr/>
          <p:nvPr/>
        </p:nvSpPr>
        <p:spPr>
          <a:xfrm>
            <a:off x="5341256" y="4498257"/>
            <a:ext cx="6383711" cy="2182761"/>
          </a:xfrm>
          <a:prstGeom prst="roundRect">
            <a:avLst/>
          </a:prstGeom>
          <a:solidFill>
            <a:srgbClr val="002060"/>
          </a:solidFill>
          <a:ln w="444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28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EHH: </a:t>
            </a:r>
            <a:r>
              <a:rPr lang="es-MX" sz="28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Glucemia 300 mg/dl, dosis .02-.05 u/k/h, manteni</a:t>
            </a:r>
            <a:r>
              <a:rPr lang="es-ES" sz="28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é</a:t>
            </a:r>
            <a:r>
              <a:rPr lang="es-MX" sz="28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ndola </a:t>
            </a:r>
            <a:r>
              <a:rPr lang="es-MX" sz="2800" u="sng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250-300 mg/dl</a:t>
            </a:r>
            <a:r>
              <a:rPr lang="es-ES" sz="2800" u="sng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  <a:p>
            <a:pPr algn="ctr"/>
            <a:endParaRPr lang="es-ES" sz="10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es-MX" sz="2800" b="1" u="sng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CAD: </a:t>
            </a:r>
            <a:r>
              <a:rPr lang="es-MX" sz="28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Glucemia 200 mg/dl, dosis .02-.05 u/k/h</a:t>
            </a:r>
            <a:r>
              <a:rPr lang="es-ES" sz="28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manteniéndola </a:t>
            </a:r>
            <a:r>
              <a:rPr lang="es-ES" sz="2800" u="sng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150-200 mg/</a:t>
            </a:r>
            <a:r>
              <a:rPr lang="es-ES" sz="2800" u="sng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dL</a:t>
            </a:r>
            <a:r>
              <a:rPr lang="es-ES" sz="2800" u="sng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es-MX" sz="2800" u="sng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11" name="Conector angular 10"/>
          <p:cNvCxnSpPr>
            <a:stCxn id="5" idx="1"/>
            <a:endCxn id="6" idx="1"/>
          </p:cNvCxnSpPr>
          <p:nvPr/>
        </p:nvCxnSpPr>
        <p:spPr>
          <a:xfrm rot="10800000" flipH="1" flipV="1">
            <a:off x="602336" y="954314"/>
            <a:ext cx="1299033" cy="1240971"/>
          </a:xfrm>
          <a:prstGeom prst="bentConnector3">
            <a:avLst>
              <a:gd name="adj1" fmla="val -17598"/>
            </a:avLst>
          </a:prstGeom>
          <a:ln w="698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ector angular 13"/>
          <p:cNvCxnSpPr>
            <a:endCxn id="7" idx="1"/>
          </p:cNvCxnSpPr>
          <p:nvPr/>
        </p:nvCxnSpPr>
        <p:spPr>
          <a:xfrm rot="16200000" flipH="1">
            <a:off x="2730501" y="2824841"/>
            <a:ext cx="997856" cy="711201"/>
          </a:xfrm>
          <a:prstGeom prst="bentConnector2">
            <a:avLst/>
          </a:prstGeom>
          <a:ln w="698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onector angular 18"/>
          <p:cNvCxnSpPr>
            <a:endCxn id="9" idx="1"/>
          </p:cNvCxnSpPr>
          <p:nvPr/>
        </p:nvCxnSpPr>
        <p:spPr>
          <a:xfrm rot="16200000" flipH="1">
            <a:off x="4204928" y="4453310"/>
            <a:ext cx="1343744" cy="928912"/>
          </a:xfrm>
          <a:prstGeom prst="bentConnector2">
            <a:avLst/>
          </a:prstGeom>
          <a:ln w="698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498561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redondeado 3"/>
          <p:cNvSpPr/>
          <p:nvPr/>
        </p:nvSpPr>
        <p:spPr>
          <a:xfrm>
            <a:off x="1913459" y="2813538"/>
            <a:ext cx="2034374" cy="1208479"/>
          </a:xfrm>
          <a:prstGeom prst="roundRect">
            <a:avLst/>
          </a:prstGeom>
          <a:solidFill>
            <a:srgbClr val="002060"/>
          </a:solidFill>
          <a:ln w="444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UH</a:t>
            </a:r>
            <a:r>
              <a:rPr lang="es-MX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MX" sz="4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5o</a:t>
            </a:r>
            <a:r>
              <a:rPr lang="es-MX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MX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cc</a:t>
            </a:r>
          </a:p>
        </p:txBody>
      </p:sp>
      <p:sp>
        <p:nvSpPr>
          <p:cNvPr id="5" name="Rectángulo redondeado 4"/>
          <p:cNvSpPr/>
          <p:nvPr/>
        </p:nvSpPr>
        <p:spPr>
          <a:xfrm>
            <a:off x="4500660" y="492369"/>
            <a:ext cx="2294038" cy="1461698"/>
          </a:xfrm>
          <a:prstGeom prst="roundRect">
            <a:avLst/>
          </a:prstGeom>
          <a:solidFill>
            <a:srgbClr val="002060"/>
          </a:solidFill>
          <a:ln w="444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4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&lt; 3.3 </a:t>
            </a:r>
            <a:r>
              <a:rPr lang="es-MX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mEq/dL</a:t>
            </a:r>
          </a:p>
        </p:txBody>
      </p:sp>
      <p:sp>
        <p:nvSpPr>
          <p:cNvPr id="6" name="Rectángulo redondeado 5"/>
          <p:cNvSpPr/>
          <p:nvPr/>
        </p:nvSpPr>
        <p:spPr>
          <a:xfrm>
            <a:off x="4500660" y="4881490"/>
            <a:ext cx="2294038" cy="1461698"/>
          </a:xfrm>
          <a:prstGeom prst="roundRect">
            <a:avLst/>
          </a:prstGeom>
          <a:solidFill>
            <a:srgbClr val="002060"/>
          </a:solidFill>
          <a:ln w="444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4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&gt; 5.3 </a:t>
            </a:r>
            <a:r>
              <a:rPr lang="es-MX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mEq/dL</a:t>
            </a:r>
          </a:p>
        </p:txBody>
      </p:sp>
      <p:sp>
        <p:nvSpPr>
          <p:cNvPr id="7" name="Rectángulo redondeado 6"/>
          <p:cNvSpPr/>
          <p:nvPr/>
        </p:nvSpPr>
        <p:spPr>
          <a:xfrm>
            <a:off x="4500660" y="2686929"/>
            <a:ext cx="2294038" cy="1461698"/>
          </a:xfrm>
          <a:prstGeom prst="roundRect">
            <a:avLst/>
          </a:prstGeom>
          <a:solidFill>
            <a:srgbClr val="002060"/>
          </a:solidFill>
          <a:ln w="444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4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3.3-5.3 </a:t>
            </a:r>
            <a:r>
              <a:rPr lang="es-MX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mEq/dL</a:t>
            </a:r>
          </a:p>
        </p:txBody>
      </p:sp>
      <p:cxnSp>
        <p:nvCxnSpPr>
          <p:cNvPr id="9" name="Conector angular 8"/>
          <p:cNvCxnSpPr>
            <a:stCxn id="4" idx="0"/>
            <a:endCxn id="5" idx="1"/>
          </p:cNvCxnSpPr>
          <p:nvPr/>
        </p:nvCxnSpPr>
        <p:spPr>
          <a:xfrm rot="5400000" flipH="1" flipV="1">
            <a:off x="2920493" y="1233371"/>
            <a:ext cx="1590320" cy="1570014"/>
          </a:xfrm>
          <a:prstGeom prst="bentConnector2">
            <a:avLst/>
          </a:prstGeom>
          <a:ln w="539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ector angular 9"/>
          <p:cNvCxnSpPr>
            <a:stCxn id="4" idx="2"/>
            <a:endCxn id="6" idx="1"/>
          </p:cNvCxnSpPr>
          <p:nvPr/>
        </p:nvCxnSpPr>
        <p:spPr>
          <a:xfrm rot="16200000" flipH="1">
            <a:off x="2920492" y="4032171"/>
            <a:ext cx="1590322" cy="1570014"/>
          </a:xfrm>
          <a:prstGeom prst="bentConnector2">
            <a:avLst/>
          </a:prstGeom>
          <a:ln w="539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ector recto de flecha 13"/>
          <p:cNvCxnSpPr>
            <a:stCxn id="4" idx="3"/>
            <a:endCxn id="7" idx="1"/>
          </p:cNvCxnSpPr>
          <p:nvPr/>
        </p:nvCxnSpPr>
        <p:spPr>
          <a:xfrm>
            <a:off x="3947833" y="3417778"/>
            <a:ext cx="552827" cy="0"/>
          </a:xfrm>
          <a:prstGeom prst="straightConnector1">
            <a:avLst/>
          </a:prstGeom>
          <a:ln w="539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ectángulo redondeado 17"/>
          <p:cNvSpPr/>
          <p:nvPr/>
        </p:nvSpPr>
        <p:spPr>
          <a:xfrm>
            <a:off x="7399606" y="309491"/>
            <a:ext cx="3834788" cy="1855590"/>
          </a:xfrm>
          <a:prstGeom prst="roundRect">
            <a:avLst/>
          </a:prstGeom>
          <a:solidFill>
            <a:srgbClr val="002060"/>
          </a:solidFill>
          <a:ln w="444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2800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Esperar </a:t>
            </a:r>
            <a:r>
              <a:rPr lang="es-MX" sz="2800" i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admon</a:t>
            </a:r>
            <a:r>
              <a:rPr lang="es-MX" sz="2800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de insulina y agregar </a:t>
            </a:r>
            <a:r>
              <a:rPr lang="es-MX" sz="2800" i="1" u="sng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20-30 </a:t>
            </a:r>
            <a:r>
              <a:rPr lang="es-MX" sz="2800" i="1" u="sng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mEq</a:t>
            </a:r>
            <a:r>
              <a:rPr lang="es-MX" sz="2800" i="1" u="sng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de K+/h</a:t>
            </a:r>
            <a:r>
              <a:rPr lang="es-MX" sz="2800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hasta logar K &gt;3.3 </a:t>
            </a:r>
            <a:r>
              <a:rPr lang="es-MX" sz="2800" i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mEq</a:t>
            </a:r>
            <a:r>
              <a:rPr lang="es-MX" sz="2800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/</a:t>
            </a:r>
            <a:r>
              <a:rPr lang="es-MX" sz="2800" i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dL</a:t>
            </a:r>
            <a:endParaRPr lang="es-MX" sz="2800" i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9" name="Rectángulo redondeado 18"/>
          <p:cNvSpPr/>
          <p:nvPr/>
        </p:nvSpPr>
        <p:spPr>
          <a:xfrm>
            <a:off x="7399606" y="4698612"/>
            <a:ext cx="3834788" cy="1855590"/>
          </a:xfrm>
          <a:prstGeom prst="roundRect">
            <a:avLst/>
          </a:prstGeom>
          <a:solidFill>
            <a:srgbClr val="002060"/>
          </a:solidFill>
          <a:ln w="444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3200" i="1" u="sng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 dar K+, </a:t>
            </a:r>
            <a:r>
              <a:rPr lang="es-MX" sz="3200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pero medirlo cada 2 </a:t>
            </a:r>
            <a:r>
              <a:rPr lang="es-MX" sz="3200" i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hrs</a:t>
            </a:r>
            <a:endParaRPr lang="es-MX" sz="3200" i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0" name="Rectángulo redondeado 19"/>
          <p:cNvSpPr/>
          <p:nvPr/>
        </p:nvSpPr>
        <p:spPr>
          <a:xfrm>
            <a:off x="7399606" y="2489983"/>
            <a:ext cx="3834788" cy="1855590"/>
          </a:xfrm>
          <a:prstGeom prst="roundRect">
            <a:avLst/>
          </a:prstGeom>
          <a:solidFill>
            <a:srgbClr val="002060"/>
          </a:solidFill>
          <a:ln w="444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2800" i="1" u="sng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20-30 </a:t>
            </a:r>
            <a:r>
              <a:rPr lang="es-MX" sz="2800" i="1" u="sng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mEq</a:t>
            </a:r>
            <a:r>
              <a:rPr lang="es-MX" sz="2800" i="1" u="sng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de K+/L </a:t>
            </a:r>
            <a:r>
              <a:rPr lang="es-MX" sz="2800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 solución infundida, mantener K+ 4-5 </a:t>
            </a:r>
            <a:r>
              <a:rPr lang="es-MX" sz="2800" i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mEq</a:t>
            </a:r>
            <a:r>
              <a:rPr lang="es-MX" sz="2800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/</a:t>
            </a:r>
            <a:r>
              <a:rPr lang="es-MX" sz="2800" i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dL</a:t>
            </a:r>
            <a:endParaRPr lang="es-MX" sz="2800" i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3" name="Rectángulo redondeado 32"/>
          <p:cNvSpPr/>
          <p:nvPr/>
        </p:nvSpPr>
        <p:spPr>
          <a:xfrm>
            <a:off x="220525" y="2813538"/>
            <a:ext cx="1299041" cy="1208479"/>
          </a:xfrm>
          <a:prstGeom prst="roundRect">
            <a:avLst/>
          </a:prstGeom>
          <a:solidFill>
            <a:srgbClr val="FF0000"/>
          </a:solidFill>
          <a:ln w="444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6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K+</a:t>
            </a:r>
          </a:p>
        </p:txBody>
      </p:sp>
      <p:cxnSp>
        <p:nvCxnSpPr>
          <p:cNvPr id="40" name="Conector recto de flecha 39"/>
          <p:cNvCxnSpPr>
            <a:stCxn id="33" idx="3"/>
            <a:endCxn id="4" idx="1"/>
          </p:cNvCxnSpPr>
          <p:nvPr/>
        </p:nvCxnSpPr>
        <p:spPr>
          <a:xfrm>
            <a:off x="1519566" y="3417778"/>
            <a:ext cx="393893" cy="0"/>
          </a:xfrm>
          <a:prstGeom prst="straightConnector1">
            <a:avLst/>
          </a:prstGeom>
          <a:ln w="539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Conector recto de flecha 42"/>
          <p:cNvCxnSpPr>
            <a:stCxn id="5" idx="3"/>
            <a:endCxn id="18" idx="1"/>
          </p:cNvCxnSpPr>
          <p:nvPr/>
        </p:nvCxnSpPr>
        <p:spPr>
          <a:xfrm>
            <a:off x="6794698" y="1223218"/>
            <a:ext cx="604908" cy="14068"/>
          </a:xfrm>
          <a:prstGeom prst="straightConnector1">
            <a:avLst/>
          </a:prstGeom>
          <a:ln w="539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Conector recto de flecha 45"/>
          <p:cNvCxnSpPr>
            <a:stCxn id="7" idx="3"/>
            <a:endCxn id="20" idx="1"/>
          </p:cNvCxnSpPr>
          <p:nvPr/>
        </p:nvCxnSpPr>
        <p:spPr>
          <a:xfrm>
            <a:off x="6794698" y="3417778"/>
            <a:ext cx="604908" cy="0"/>
          </a:xfrm>
          <a:prstGeom prst="straightConnector1">
            <a:avLst/>
          </a:prstGeom>
          <a:ln w="539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Conector recto de flecha 49"/>
          <p:cNvCxnSpPr>
            <a:stCxn id="6" idx="3"/>
            <a:endCxn id="19" idx="1"/>
          </p:cNvCxnSpPr>
          <p:nvPr/>
        </p:nvCxnSpPr>
        <p:spPr>
          <a:xfrm>
            <a:off x="6794698" y="5612339"/>
            <a:ext cx="604908" cy="14068"/>
          </a:xfrm>
          <a:prstGeom prst="straightConnector1">
            <a:avLst/>
          </a:prstGeom>
          <a:ln w="539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0921518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redondeado 3"/>
          <p:cNvSpPr/>
          <p:nvPr/>
        </p:nvSpPr>
        <p:spPr>
          <a:xfrm>
            <a:off x="1547445" y="365760"/>
            <a:ext cx="9670527" cy="773723"/>
          </a:xfrm>
          <a:prstGeom prst="roundRect">
            <a:avLst/>
          </a:prstGeom>
          <a:solidFill>
            <a:srgbClr val="FF0000"/>
          </a:solidFill>
          <a:ln w="444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3600" b="1" dirty="0">
                <a:solidFill>
                  <a:schemeClr val="tx1"/>
                </a:solidFill>
              </a:rPr>
              <a:t>Pilares de tratamiento de crisis hiperglucemia</a:t>
            </a:r>
            <a:endParaRPr lang="es-MX" sz="3200" b="1" dirty="0">
              <a:solidFill>
                <a:schemeClr val="tx1"/>
              </a:solidFill>
            </a:endParaRPr>
          </a:p>
        </p:txBody>
      </p:sp>
      <p:sp>
        <p:nvSpPr>
          <p:cNvPr id="5" name="Rectángulo redondeado 4"/>
          <p:cNvSpPr/>
          <p:nvPr/>
        </p:nvSpPr>
        <p:spPr>
          <a:xfrm>
            <a:off x="455436" y="1675276"/>
            <a:ext cx="3315043" cy="899110"/>
          </a:xfrm>
          <a:prstGeom prst="roundRect">
            <a:avLst/>
          </a:prstGeom>
          <a:solidFill>
            <a:srgbClr val="002060"/>
          </a:solidFill>
          <a:ln w="444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Wingdings" panose="05000000000000000000" pitchFamily="2" charset="2"/>
              <a:buChar char="ü"/>
            </a:pPr>
            <a:r>
              <a:rPr lang="es-MX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LIQUIDOS</a:t>
            </a:r>
          </a:p>
        </p:txBody>
      </p:sp>
      <p:sp>
        <p:nvSpPr>
          <p:cNvPr id="6" name="Rectángulo redondeado 5"/>
          <p:cNvSpPr/>
          <p:nvPr/>
        </p:nvSpPr>
        <p:spPr>
          <a:xfrm>
            <a:off x="4835899" y="1675276"/>
            <a:ext cx="3107431" cy="899109"/>
          </a:xfrm>
          <a:prstGeom prst="roundRect">
            <a:avLst/>
          </a:prstGeom>
          <a:solidFill>
            <a:srgbClr val="002060"/>
          </a:solidFill>
          <a:ln w="444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Wingdings" panose="05000000000000000000" pitchFamily="2" charset="2"/>
              <a:buChar char="ü"/>
            </a:pPr>
            <a:r>
              <a:rPr lang="es-MX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INSULINA</a:t>
            </a:r>
          </a:p>
        </p:txBody>
      </p:sp>
      <p:sp>
        <p:nvSpPr>
          <p:cNvPr id="7" name="Rectángulo redondeado 6"/>
          <p:cNvSpPr/>
          <p:nvPr/>
        </p:nvSpPr>
        <p:spPr>
          <a:xfrm>
            <a:off x="8602360" y="1631732"/>
            <a:ext cx="3107430" cy="899109"/>
          </a:xfrm>
          <a:prstGeom prst="roundRect">
            <a:avLst/>
          </a:prstGeom>
          <a:solidFill>
            <a:srgbClr val="002060"/>
          </a:solidFill>
          <a:ln w="444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Wingdings" panose="05000000000000000000" pitchFamily="2" charset="2"/>
              <a:buChar char="ü"/>
            </a:pPr>
            <a:r>
              <a:rPr lang="es-MX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POTASIO</a:t>
            </a:r>
          </a:p>
        </p:txBody>
      </p:sp>
      <p:cxnSp>
        <p:nvCxnSpPr>
          <p:cNvPr id="8" name="Conector angular 7"/>
          <p:cNvCxnSpPr>
            <a:stCxn id="5" idx="0"/>
            <a:endCxn id="7" idx="0"/>
          </p:cNvCxnSpPr>
          <p:nvPr/>
        </p:nvCxnSpPr>
        <p:spPr>
          <a:xfrm rot="5400000" flipH="1" flipV="1">
            <a:off x="6112744" y="-2368054"/>
            <a:ext cx="43544" cy="8043117"/>
          </a:xfrm>
          <a:prstGeom prst="bentConnector3">
            <a:avLst>
              <a:gd name="adj1" fmla="val 624986"/>
            </a:avLst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ector recto 8"/>
          <p:cNvCxnSpPr>
            <a:stCxn id="4" idx="2"/>
            <a:endCxn id="6" idx="0"/>
          </p:cNvCxnSpPr>
          <p:nvPr/>
        </p:nvCxnSpPr>
        <p:spPr>
          <a:xfrm>
            <a:off x="6382709" y="1139483"/>
            <a:ext cx="6906" cy="535793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ángulo redondeado 12"/>
          <p:cNvSpPr/>
          <p:nvPr/>
        </p:nvSpPr>
        <p:spPr>
          <a:xfrm>
            <a:off x="1263005" y="3227973"/>
            <a:ext cx="10253218" cy="2776585"/>
          </a:xfrm>
          <a:prstGeom prst="roundRect">
            <a:avLst/>
          </a:prstGeom>
          <a:solidFill>
            <a:srgbClr val="002060"/>
          </a:solidFill>
          <a:ln w="444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Wingdings" panose="05000000000000000000" pitchFamily="2" charset="2"/>
              <a:buChar char="ü"/>
            </a:pPr>
            <a:r>
              <a:rPr lang="es-MX" sz="36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Cuando Glucemia meta, agregar glucosado 5% con Salina .9% a 150-250 cc/hora</a:t>
            </a:r>
          </a:p>
          <a:p>
            <a:pPr marL="457200" indent="-457200" algn="ctr">
              <a:buFont typeface="Wingdings" panose="05000000000000000000" pitchFamily="2" charset="2"/>
              <a:buChar char="ü"/>
            </a:pPr>
            <a:endParaRPr lang="es-MX" sz="10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571500" indent="-571500" algn="ctr">
              <a:buFont typeface="Wingdings" panose="05000000000000000000" pitchFamily="2" charset="2"/>
              <a:buChar char="ü"/>
            </a:pPr>
            <a:r>
              <a:rPr lang="es-MX" sz="36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Checar ES, BUN, Cr cada 2-4 </a:t>
            </a:r>
            <a:r>
              <a:rPr lang="es-MX" sz="3600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hrs</a:t>
            </a:r>
            <a:r>
              <a:rPr lang="es-MX" sz="36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  <a:p>
            <a:pPr marL="457200" indent="-457200" algn="ctr">
              <a:buFont typeface="Wingdings" panose="05000000000000000000" pitchFamily="2" charset="2"/>
              <a:buChar char="ü"/>
            </a:pPr>
            <a:endParaRPr lang="es-MX" sz="10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571500" indent="-571500" algn="ctr">
              <a:buFont typeface="Wingdings" panose="05000000000000000000" pitchFamily="2" charset="2"/>
              <a:buChar char="ü"/>
            </a:pPr>
            <a:r>
              <a:rPr lang="es-MX" sz="36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Buscar causa desencadenante</a:t>
            </a:r>
          </a:p>
        </p:txBody>
      </p:sp>
      <p:cxnSp>
        <p:nvCxnSpPr>
          <p:cNvPr id="14" name="Conector angular 13"/>
          <p:cNvCxnSpPr>
            <a:stCxn id="5" idx="2"/>
            <a:endCxn id="7" idx="2"/>
          </p:cNvCxnSpPr>
          <p:nvPr/>
        </p:nvCxnSpPr>
        <p:spPr>
          <a:xfrm rot="5400000" flipH="1" flipV="1">
            <a:off x="6112743" y="-1468945"/>
            <a:ext cx="43545" cy="8043117"/>
          </a:xfrm>
          <a:prstGeom prst="bentConnector3">
            <a:avLst>
              <a:gd name="adj1" fmla="val -524974"/>
            </a:avLst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onector recto 18"/>
          <p:cNvCxnSpPr/>
          <p:nvPr/>
        </p:nvCxnSpPr>
        <p:spPr>
          <a:xfrm>
            <a:off x="6389614" y="2530840"/>
            <a:ext cx="0" cy="720000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Imagen 11">
            <a:extLst>
              <a:ext uri="{FF2B5EF4-FFF2-40B4-BE49-F238E27FC236}">
                <a16:creationId xmlns:a16="http://schemas.microsoft.com/office/drawing/2014/main" id="{E712D01B-E448-5349-8CC0-E79525A6006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23550" y="6321425"/>
            <a:ext cx="1460500" cy="342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757894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redondeado 4">
            <a:extLst>
              <a:ext uri="{FF2B5EF4-FFF2-40B4-BE49-F238E27FC236}">
                <a16:creationId xmlns:a16="http://schemas.microsoft.com/office/drawing/2014/main" id="{0A9088F7-8E2A-154F-A8B3-387012ED973F}"/>
              </a:ext>
            </a:extLst>
          </p:cNvPr>
          <p:cNvSpPr/>
          <p:nvPr/>
        </p:nvSpPr>
        <p:spPr>
          <a:xfrm>
            <a:off x="4364560" y="2824760"/>
            <a:ext cx="2034374" cy="1208479"/>
          </a:xfrm>
          <a:prstGeom prst="roundRect">
            <a:avLst/>
          </a:prstGeom>
          <a:solidFill>
            <a:srgbClr val="002060"/>
          </a:solidFill>
          <a:ln w="444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4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pH &lt;6.9</a:t>
            </a:r>
          </a:p>
        </p:txBody>
      </p:sp>
      <p:sp>
        <p:nvSpPr>
          <p:cNvPr id="6" name="Rectángulo redondeado 5">
            <a:extLst>
              <a:ext uri="{FF2B5EF4-FFF2-40B4-BE49-F238E27FC236}">
                <a16:creationId xmlns:a16="http://schemas.microsoft.com/office/drawing/2014/main" id="{94D412AC-95FD-354F-BA9A-F96A0DF95819}"/>
              </a:ext>
            </a:extLst>
          </p:cNvPr>
          <p:cNvSpPr/>
          <p:nvPr/>
        </p:nvSpPr>
        <p:spPr>
          <a:xfrm>
            <a:off x="6638136" y="503590"/>
            <a:ext cx="5332517" cy="2321169"/>
          </a:xfrm>
          <a:prstGeom prst="roundRect">
            <a:avLst/>
          </a:prstGeom>
          <a:solidFill>
            <a:srgbClr val="002060"/>
          </a:solidFill>
          <a:ln w="444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40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100 mEq de  Na HCO</a:t>
            </a:r>
            <a:r>
              <a:rPr lang="es-MX" sz="4000" b="1" baseline="-250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 </a:t>
            </a:r>
            <a:r>
              <a:rPr lang="es-MX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 400 ml H2O + 20 mEq KCL p/2 Hrs.</a:t>
            </a:r>
            <a:endParaRPr lang="es-MX" sz="2000" baseline="-250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Rectángulo redondeado 6">
            <a:extLst>
              <a:ext uri="{FF2B5EF4-FFF2-40B4-BE49-F238E27FC236}">
                <a16:creationId xmlns:a16="http://schemas.microsoft.com/office/drawing/2014/main" id="{C23C094E-B67F-1A4B-ACE8-DA972D41CD84}"/>
              </a:ext>
            </a:extLst>
          </p:cNvPr>
          <p:cNvSpPr/>
          <p:nvPr/>
        </p:nvSpPr>
        <p:spPr>
          <a:xfrm>
            <a:off x="6951761" y="4892712"/>
            <a:ext cx="2546802" cy="1461698"/>
          </a:xfrm>
          <a:prstGeom prst="roundRect">
            <a:avLst/>
          </a:prstGeom>
          <a:solidFill>
            <a:srgbClr val="002060"/>
          </a:solidFill>
          <a:ln w="444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4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FF0000"/>
                </a:highlight>
              </a:rPr>
              <a:t>No HCO</a:t>
            </a:r>
            <a:r>
              <a:rPr lang="es-MX" sz="4400" b="1" baseline="-25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FF0000"/>
                </a:highlight>
              </a:rPr>
              <a:t>3</a:t>
            </a:r>
            <a:endParaRPr lang="es-MX" sz="2800" b="1" baseline="-250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highlight>
                <a:srgbClr val="FF0000"/>
              </a:highlight>
            </a:endParaRPr>
          </a:p>
        </p:txBody>
      </p:sp>
      <p:cxnSp>
        <p:nvCxnSpPr>
          <p:cNvPr id="9" name="Conector angular 8">
            <a:extLst>
              <a:ext uri="{FF2B5EF4-FFF2-40B4-BE49-F238E27FC236}">
                <a16:creationId xmlns:a16="http://schemas.microsoft.com/office/drawing/2014/main" id="{8C3F1DBE-EAA9-1748-A485-6EDF78F9F323}"/>
              </a:ext>
            </a:extLst>
          </p:cNvPr>
          <p:cNvCxnSpPr>
            <a:cxnSpLocks/>
            <a:stCxn id="5" idx="0"/>
            <a:endCxn id="6" idx="1"/>
          </p:cNvCxnSpPr>
          <p:nvPr/>
        </p:nvCxnSpPr>
        <p:spPr>
          <a:xfrm rot="5400000" flipH="1" flipV="1">
            <a:off x="5429649" y="1616274"/>
            <a:ext cx="1160585" cy="1256389"/>
          </a:xfrm>
          <a:prstGeom prst="bentConnector2">
            <a:avLst/>
          </a:prstGeom>
          <a:ln w="539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ector angular 9">
            <a:extLst>
              <a:ext uri="{FF2B5EF4-FFF2-40B4-BE49-F238E27FC236}">
                <a16:creationId xmlns:a16="http://schemas.microsoft.com/office/drawing/2014/main" id="{1195DDA7-96BF-C14A-B0D2-E968013520C3}"/>
              </a:ext>
            </a:extLst>
          </p:cNvPr>
          <p:cNvCxnSpPr>
            <a:cxnSpLocks/>
            <a:stCxn id="5" idx="2"/>
            <a:endCxn id="7" idx="1"/>
          </p:cNvCxnSpPr>
          <p:nvPr/>
        </p:nvCxnSpPr>
        <p:spPr>
          <a:xfrm rot="16200000" flipH="1">
            <a:off x="5371593" y="4043393"/>
            <a:ext cx="1590322" cy="1570014"/>
          </a:xfrm>
          <a:prstGeom prst="bentConnector2">
            <a:avLst/>
          </a:prstGeom>
          <a:ln w="539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ángulo redondeado 11">
            <a:extLst>
              <a:ext uri="{FF2B5EF4-FFF2-40B4-BE49-F238E27FC236}">
                <a16:creationId xmlns:a16="http://schemas.microsoft.com/office/drawing/2014/main" id="{A18129FF-BC3C-504B-ABF1-E10EDFE58071}"/>
              </a:ext>
            </a:extLst>
          </p:cNvPr>
          <p:cNvSpPr/>
          <p:nvPr/>
        </p:nvSpPr>
        <p:spPr>
          <a:xfrm>
            <a:off x="279399" y="2824760"/>
            <a:ext cx="3673929" cy="1208479"/>
          </a:xfrm>
          <a:prstGeom prst="roundRect">
            <a:avLst/>
          </a:prstGeom>
          <a:solidFill>
            <a:srgbClr val="FF0000"/>
          </a:solidFill>
          <a:ln w="444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48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Bicarbonato</a:t>
            </a:r>
          </a:p>
        </p:txBody>
      </p:sp>
      <p:cxnSp>
        <p:nvCxnSpPr>
          <p:cNvPr id="13" name="Conector recto de flecha 12">
            <a:extLst>
              <a:ext uri="{FF2B5EF4-FFF2-40B4-BE49-F238E27FC236}">
                <a16:creationId xmlns:a16="http://schemas.microsoft.com/office/drawing/2014/main" id="{01D7F0B5-90B6-D040-95C1-A43DB9C407E2}"/>
              </a:ext>
            </a:extLst>
          </p:cNvPr>
          <p:cNvCxnSpPr>
            <a:cxnSpLocks/>
            <a:stCxn id="12" idx="3"/>
            <a:endCxn id="5" idx="1"/>
          </p:cNvCxnSpPr>
          <p:nvPr/>
        </p:nvCxnSpPr>
        <p:spPr>
          <a:xfrm>
            <a:off x="3953328" y="3429000"/>
            <a:ext cx="411232" cy="0"/>
          </a:xfrm>
          <a:prstGeom prst="straightConnector1">
            <a:avLst/>
          </a:prstGeom>
          <a:ln w="539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Rectángulo 18">
            <a:extLst>
              <a:ext uri="{FF2B5EF4-FFF2-40B4-BE49-F238E27FC236}">
                <a16:creationId xmlns:a16="http://schemas.microsoft.com/office/drawing/2014/main" id="{83CB4AFF-B396-4C4D-897D-C4DD15F6A634}"/>
              </a:ext>
            </a:extLst>
          </p:cNvPr>
          <p:cNvSpPr/>
          <p:nvPr/>
        </p:nvSpPr>
        <p:spPr>
          <a:xfrm>
            <a:off x="4548886" y="1688843"/>
            <a:ext cx="665567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FF0000"/>
                </a:highlight>
              </a:rPr>
              <a:t>SI</a:t>
            </a:r>
            <a:endParaRPr lang="es-MX" sz="4400" dirty="0">
              <a:highlight>
                <a:srgbClr val="FF0000"/>
              </a:highlight>
            </a:endParaRPr>
          </a:p>
        </p:txBody>
      </p:sp>
      <p:sp>
        <p:nvSpPr>
          <p:cNvPr id="25" name="Rectángulo 24">
            <a:extLst>
              <a:ext uri="{FF2B5EF4-FFF2-40B4-BE49-F238E27FC236}">
                <a16:creationId xmlns:a16="http://schemas.microsoft.com/office/drawing/2014/main" id="{63432A41-052B-494A-AE04-867BEF7D9BBF}"/>
              </a:ext>
            </a:extLst>
          </p:cNvPr>
          <p:cNvSpPr/>
          <p:nvPr/>
        </p:nvSpPr>
        <p:spPr>
          <a:xfrm>
            <a:off x="4344193" y="4507991"/>
            <a:ext cx="1010213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FF0000"/>
                </a:highlight>
              </a:rPr>
              <a:t>NO</a:t>
            </a:r>
            <a:endParaRPr lang="es-MX" sz="4400" dirty="0">
              <a:highlight>
                <a:srgbClr val="FF0000"/>
              </a:highlight>
            </a:endParaRPr>
          </a:p>
        </p:txBody>
      </p:sp>
      <p:pic>
        <p:nvPicPr>
          <p:cNvPr id="27" name="Imagen 26">
            <a:extLst>
              <a:ext uri="{FF2B5EF4-FFF2-40B4-BE49-F238E27FC236}">
                <a16:creationId xmlns:a16="http://schemas.microsoft.com/office/drawing/2014/main" id="{E2EF3CEA-3ABD-EF47-B07D-DC93D1A5A23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23550" y="6321425"/>
            <a:ext cx="1460500" cy="342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164373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60669" y="2067339"/>
            <a:ext cx="2940308" cy="3978063"/>
          </a:xfrm>
          <a:prstGeom prst="roundRect">
            <a:avLst/>
          </a:prstGeom>
        </p:spPr>
      </p:pic>
      <p:sp>
        <p:nvSpPr>
          <p:cNvPr id="7" name="CuadroTexto 6"/>
          <p:cNvSpPr txBox="1"/>
          <p:nvPr/>
        </p:nvSpPr>
        <p:spPr>
          <a:xfrm>
            <a:off x="813903" y="2011018"/>
            <a:ext cx="7157279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4400" b="1" dirty="0" err="1">
                <a:solidFill>
                  <a:srgbClr val="FFFF00"/>
                </a:solidFill>
              </a:rPr>
              <a:t>Osmolaridad</a:t>
            </a:r>
            <a:r>
              <a:rPr lang="es-ES_tradnl" sz="4400" b="1" dirty="0">
                <a:solidFill>
                  <a:srgbClr val="FFFF00"/>
                </a:solidFill>
              </a:rPr>
              <a:t> s</a:t>
            </a:r>
            <a:r>
              <a:rPr lang="es-ES" sz="4400" b="1" dirty="0" err="1">
                <a:solidFill>
                  <a:srgbClr val="FFFF00"/>
                </a:solidFill>
              </a:rPr>
              <a:t>érica</a:t>
            </a:r>
            <a:r>
              <a:rPr lang="es-ES" sz="4400" b="1" dirty="0">
                <a:solidFill>
                  <a:srgbClr val="FFFF00"/>
                </a:solidFill>
              </a:rPr>
              <a:t> efectiva:</a:t>
            </a:r>
          </a:p>
          <a:p>
            <a:r>
              <a:rPr lang="es-ES" sz="4400" dirty="0"/>
              <a:t>2 (</a:t>
            </a:r>
            <a:r>
              <a:rPr lang="es-ES" sz="4400" dirty="0" err="1"/>
              <a:t>Na</a:t>
            </a:r>
            <a:r>
              <a:rPr lang="es-ES" sz="4400" dirty="0"/>
              <a:t>+) + Glucosa/ 18</a:t>
            </a:r>
            <a:endParaRPr lang="es-ES_tradnl" sz="4400" dirty="0"/>
          </a:p>
        </p:txBody>
      </p:sp>
      <p:sp>
        <p:nvSpPr>
          <p:cNvPr id="8" name="CuadroTexto 7"/>
          <p:cNvSpPr txBox="1"/>
          <p:nvPr/>
        </p:nvSpPr>
        <p:spPr>
          <a:xfrm>
            <a:off x="780286" y="3856383"/>
            <a:ext cx="5138271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4000" b="1" dirty="0">
                <a:solidFill>
                  <a:srgbClr val="FFFF00"/>
                </a:solidFill>
              </a:rPr>
              <a:t>Sodio corregido:</a:t>
            </a:r>
          </a:p>
          <a:p>
            <a:endParaRPr lang="es-ES" sz="1000" dirty="0"/>
          </a:p>
          <a:p>
            <a:r>
              <a:rPr lang="es-ES" sz="4000" dirty="0"/>
              <a:t>(</a:t>
            </a:r>
            <a:r>
              <a:rPr lang="es-ES" sz="4000" dirty="0" err="1"/>
              <a:t>Na</a:t>
            </a:r>
            <a:r>
              <a:rPr lang="es-ES" sz="4000" dirty="0"/>
              <a:t>+)+ 1.6 x </a:t>
            </a:r>
            <a:endParaRPr lang="es-ES_tradnl" sz="4000" dirty="0"/>
          </a:p>
        </p:txBody>
      </p:sp>
      <p:sp>
        <p:nvSpPr>
          <p:cNvPr id="9" name="CuadroTexto 8"/>
          <p:cNvSpPr txBox="1"/>
          <p:nvPr/>
        </p:nvSpPr>
        <p:spPr>
          <a:xfrm>
            <a:off x="3520734" y="4471178"/>
            <a:ext cx="331738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600" dirty="0"/>
              <a:t>Glucosa + 100</a:t>
            </a:r>
            <a:endParaRPr lang="es-ES_tradnl" sz="3600" dirty="0"/>
          </a:p>
        </p:txBody>
      </p:sp>
      <p:sp>
        <p:nvSpPr>
          <p:cNvPr id="10" name="CuadroTexto 9"/>
          <p:cNvSpPr txBox="1"/>
          <p:nvPr/>
        </p:nvSpPr>
        <p:spPr>
          <a:xfrm>
            <a:off x="3348230" y="5051337"/>
            <a:ext cx="27749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600"/>
              <a:t>100</a:t>
            </a:r>
            <a:endParaRPr lang="es-ES_tradnl" sz="3600" dirty="0"/>
          </a:p>
        </p:txBody>
      </p:sp>
      <p:cxnSp>
        <p:nvCxnSpPr>
          <p:cNvPr id="12" name="Conector recto 11"/>
          <p:cNvCxnSpPr/>
          <p:nvPr/>
        </p:nvCxnSpPr>
        <p:spPr>
          <a:xfrm flipV="1">
            <a:off x="3539535" y="5049078"/>
            <a:ext cx="2781752" cy="16866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ángulo 14"/>
          <p:cNvSpPr/>
          <p:nvPr/>
        </p:nvSpPr>
        <p:spPr>
          <a:xfrm>
            <a:off x="914261" y="282472"/>
            <a:ext cx="6516528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7200" b="1" dirty="0">
                <a:solidFill>
                  <a:srgbClr val="FF0000"/>
                </a:solidFill>
              </a:rPr>
              <a:t>Cálculos críticos</a:t>
            </a:r>
            <a:endParaRPr lang="es-ES_tradnl" sz="7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887821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69682" y="1649897"/>
            <a:ext cx="2071660" cy="2802834"/>
          </a:xfrm>
          <a:prstGeom prst="roundRect">
            <a:avLst/>
          </a:prstGeom>
        </p:spPr>
      </p:pic>
      <p:sp>
        <p:nvSpPr>
          <p:cNvPr id="7" name="CuadroTexto 6"/>
          <p:cNvSpPr txBox="1"/>
          <p:nvPr/>
        </p:nvSpPr>
        <p:spPr>
          <a:xfrm>
            <a:off x="833783" y="1633331"/>
            <a:ext cx="4354444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6600" b="1" dirty="0">
                <a:solidFill>
                  <a:srgbClr val="FFFF00"/>
                </a:solidFill>
              </a:rPr>
              <a:t>pH- </a:t>
            </a:r>
            <a:r>
              <a:rPr lang="es-ES" sz="6600" dirty="0"/>
              <a:t>⬇</a:t>
            </a:r>
          </a:p>
          <a:p>
            <a:r>
              <a:rPr lang="es-ES" sz="6600" b="1" dirty="0">
                <a:solidFill>
                  <a:srgbClr val="FFFF00"/>
                </a:solidFill>
              </a:rPr>
              <a:t>CO2- </a:t>
            </a:r>
            <a:r>
              <a:rPr lang="es-ES" sz="6600" dirty="0"/>
              <a:t>⬇</a:t>
            </a:r>
          </a:p>
          <a:p>
            <a:r>
              <a:rPr lang="es-ES" sz="6600" b="1" dirty="0">
                <a:solidFill>
                  <a:srgbClr val="FFFF00"/>
                </a:solidFill>
              </a:rPr>
              <a:t>HCO3- </a:t>
            </a:r>
            <a:r>
              <a:rPr lang="es-ES" sz="6600" dirty="0"/>
              <a:t>⬇</a:t>
            </a:r>
          </a:p>
        </p:txBody>
      </p:sp>
      <p:sp>
        <p:nvSpPr>
          <p:cNvPr id="15" name="Rectángulo 14"/>
          <p:cNvSpPr/>
          <p:nvPr/>
        </p:nvSpPr>
        <p:spPr>
          <a:xfrm>
            <a:off x="914261" y="282472"/>
            <a:ext cx="10280443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7200" b="1" dirty="0">
                <a:solidFill>
                  <a:srgbClr val="FF0000"/>
                </a:solidFill>
              </a:rPr>
              <a:t>Acidosis metabólica AG </a:t>
            </a:r>
            <a:r>
              <a:rPr lang="es-ES" sz="7200" dirty="0">
                <a:solidFill>
                  <a:srgbClr val="FF0000"/>
                </a:solidFill>
              </a:rPr>
              <a:t>⬆</a:t>
            </a:r>
            <a:endParaRPr lang="es-ES_tradnl" sz="7200" dirty="0">
              <a:solidFill>
                <a:srgbClr val="FF0000"/>
              </a:solidFill>
            </a:endParaRPr>
          </a:p>
        </p:txBody>
      </p:sp>
      <p:sp>
        <p:nvSpPr>
          <p:cNvPr id="2" name="Rectángulo 1"/>
          <p:cNvSpPr/>
          <p:nvPr/>
        </p:nvSpPr>
        <p:spPr>
          <a:xfrm>
            <a:off x="754062" y="4874352"/>
            <a:ext cx="11036885" cy="17851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6600" b="1" dirty="0">
                <a:solidFill>
                  <a:srgbClr val="FFFF00"/>
                </a:solidFill>
              </a:rPr>
              <a:t>Anion GAP: </a:t>
            </a:r>
            <a:r>
              <a:rPr lang="es-ES" sz="6600" b="1" dirty="0" err="1"/>
              <a:t>Na</a:t>
            </a:r>
            <a:r>
              <a:rPr lang="es-ES" sz="6600" b="1" baseline="30000" dirty="0"/>
              <a:t>+</a:t>
            </a:r>
            <a:r>
              <a:rPr lang="es-ES" sz="6600" b="1" dirty="0"/>
              <a:t> - (Cl</a:t>
            </a:r>
            <a:r>
              <a:rPr lang="es-ES" sz="6600" b="1" baseline="30000" dirty="0"/>
              <a:t>-</a:t>
            </a:r>
            <a:r>
              <a:rPr lang="es-ES" sz="6600" b="1" dirty="0"/>
              <a:t> + HCO3</a:t>
            </a:r>
            <a:r>
              <a:rPr lang="es-ES" sz="6600" b="1" baseline="30000" dirty="0"/>
              <a:t>-</a:t>
            </a:r>
            <a:r>
              <a:rPr lang="es-ES" sz="6600" b="1" dirty="0"/>
              <a:t>)</a:t>
            </a:r>
          </a:p>
          <a:p>
            <a:pPr algn="ctr"/>
            <a:r>
              <a:rPr lang="es-ES" sz="4400" b="1" dirty="0">
                <a:solidFill>
                  <a:srgbClr val="FF0000"/>
                </a:solidFill>
              </a:rPr>
              <a:t>Normal (&lt;12)</a:t>
            </a:r>
          </a:p>
        </p:txBody>
      </p:sp>
    </p:spTree>
    <p:extLst>
      <p:ext uri="{BB962C8B-B14F-4D97-AF65-F5344CB8AC3E}">
        <p14:creationId xmlns:p14="http://schemas.microsoft.com/office/powerpoint/2010/main" val="124696413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MX" sz="7200" b="1" dirty="0">
                <a:solidFill>
                  <a:srgbClr val="FF0000"/>
                </a:solidFill>
              </a:rPr>
              <a:t>COMPLICACIONES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120000" y="2141537"/>
            <a:ext cx="10233800" cy="3821941"/>
          </a:xfrm>
        </p:spPr>
        <p:txBody>
          <a:bodyPr>
            <a:normAutofit/>
          </a:bodyPr>
          <a:lstStyle/>
          <a:p>
            <a:pPr lvl="0" algn="just"/>
            <a:r>
              <a:rPr lang="es-MX" sz="6000" b="1" dirty="0">
                <a:solidFill>
                  <a:srgbClr val="FFFF00"/>
                </a:solidFill>
              </a:rPr>
              <a:t>Hipokalemia</a:t>
            </a:r>
            <a:endParaRPr lang="es-MX" sz="6000" b="1" dirty="0">
              <a:solidFill>
                <a:srgbClr val="FFFF00"/>
              </a:solidFill>
              <a:sym typeface="Symbol" panose="05050102010706020507" pitchFamily="18" charset="2"/>
            </a:endParaRPr>
          </a:p>
          <a:p>
            <a:pPr lvl="0" algn="just"/>
            <a:r>
              <a:rPr lang="es-MX" sz="6000" b="1" dirty="0">
                <a:solidFill>
                  <a:srgbClr val="FFFF00"/>
                </a:solidFill>
              </a:rPr>
              <a:t>Hipoglucemia</a:t>
            </a:r>
          </a:p>
          <a:p>
            <a:pPr lvl="0" algn="just"/>
            <a:r>
              <a:rPr lang="es-MX" sz="6000" b="1" dirty="0">
                <a:solidFill>
                  <a:srgbClr val="FFFF00"/>
                </a:solidFill>
              </a:rPr>
              <a:t>Edema cerebral</a:t>
            </a:r>
          </a:p>
          <a:p>
            <a:pPr lvl="1" algn="just"/>
            <a:r>
              <a:rPr lang="es-MX" sz="4800" dirty="0">
                <a:solidFill>
                  <a:srgbClr val="FFFF00"/>
                </a:solidFill>
              </a:rPr>
              <a:t>Mortalidad 20- 40% </a:t>
            </a:r>
          </a:p>
        </p:txBody>
      </p:sp>
    </p:spTree>
    <p:extLst>
      <p:ext uri="{BB962C8B-B14F-4D97-AF65-F5344CB8AC3E}">
        <p14:creationId xmlns:p14="http://schemas.microsoft.com/office/powerpoint/2010/main" val="143431240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120000" y="1198095"/>
            <a:ext cx="10233800" cy="4351338"/>
          </a:xfrm>
        </p:spPr>
        <p:txBody>
          <a:bodyPr/>
          <a:lstStyle/>
          <a:p>
            <a:pPr lvl="0"/>
            <a:r>
              <a:rPr lang="es-MX" sz="7200" b="1" dirty="0">
                <a:solidFill>
                  <a:srgbClr val="FF0000"/>
                </a:solidFill>
              </a:rPr>
              <a:t>EHH resuelto:</a:t>
            </a:r>
          </a:p>
          <a:p>
            <a:pPr lvl="1"/>
            <a:r>
              <a:rPr lang="es-MX" sz="4800" b="1" dirty="0">
                <a:solidFill>
                  <a:schemeClr val="tx1"/>
                </a:solidFill>
              </a:rPr>
              <a:t>Osmolaridad &lt; 315 </a:t>
            </a:r>
            <a:r>
              <a:rPr lang="es-MX" sz="4800" b="1" dirty="0" err="1">
                <a:solidFill>
                  <a:schemeClr val="tx1"/>
                </a:solidFill>
              </a:rPr>
              <a:t>mmol</a:t>
            </a:r>
            <a:r>
              <a:rPr lang="es-MX" sz="4800" b="1" dirty="0">
                <a:solidFill>
                  <a:schemeClr val="tx1"/>
                </a:solidFill>
              </a:rPr>
              <a:t>/kg</a:t>
            </a:r>
          </a:p>
          <a:p>
            <a:pPr lvl="1"/>
            <a:r>
              <a:rPr lang="es-MX" sz="4800" dirty="0">
                <a:solidFill>
                  <a:schemeClr val="tx1"/>
                </a:solidFill>
              </a:rPr>
              <a:t>Normalización estado mental</a:t>
            </a:r>
          </a:p>
          <a:p>
            <a:pPr lvl="1"/>
            <a:endParaRPr lang="es-MX" sz="1200" dirty="0">
              <a:solidFill>
                <a:srgbClr val="FFFF00"/>
              </a:solidFill>
            </a:endParaRPr>
          </a:p>
          <a:p>
            <a:pPr marL="228600" lvl="1" algn="just">
              <a:spcBef>
                <a:spcPts val="1000"/>
              </a:spcBef>
            </a:pPr>
            <a:r>
              <a:rPr lang="es-MX" sz="3000" i="1" dirty="0">
                <a:solidFill>
                  <a:srgbClr val="FFFF00"/>
                </a:solidFill>
              </a:rPr>
              <a:t>Evitar excesiva hidratación y rápida reducción de la </a:t>
            </a:r>
            <a:r>
              <a:rPr lang="es-MX" sz="3000" i="1" dirty="0" err="1">
                <a:solidFill>
                  <a:srgbClr val="FFFF00"/>
                </a:solidFill>
              </a:rPr>
              <a:t>osmolaridad</a:t>
            </a:r>
            <a:r>
              <a:rPr lang="es-MX" sz="3000" i="1" dirty="0">
                <a:solidFill>
                  <a:srgbClr val="FFFF00"/>
                </a:solidFill>
              </a:rPr>
              <a:t> plasmática y realizar descenso progresivo de glicemia</a:t>
            </a:r>
          </a:p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43710937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120000" y="1198095"/>
            <a:ext cx="10233800" cy="4862046"/>
          </a:xfrm>
        </p:spPr>
        <p:txBody>
          <a:bodyPr>
            <a:normAutofit fontScale="92500" lnSpcReduction="10000"/>
          </a:bodyPr>
          <a:lstStyle/>
          <a:p>
            <a:pPr lvl="0"/>
            <a:r>
              <a:rPr lang="es-MX" sz="7800" b="1" dirty="0">
                <a:solidFill>
                  <a:srgbClr val="FF0000"/>
                </a:solidFill>
              </a:rPr>
              <a:t>CAD resuelto:</a:t>
            </a:r>
          </a:p>
          <a:p>
            <a:r>
              <a:rPr lang="es-MX" sz="7200" b="1" dirty="0"/>
              <a:t>Glicemia &lt; 200 mg/dl más:</a:t>
            </a:r>
          </a:p>
          <a:p>
            <a:pPr lvl="1"/>
            <a:r>
              <a:rPr lang="es-MX" sz="6800" dirty="0"/>
              <a:t>Bicarbonato ≥ 15 mEq/l</a:t>
            </a:r>
          </a:p>
          <a:p>
            <a:pPr lvl="1"/>
            <a:r>
              <a:rPr lang="es-MX" sz="6800" dirty="0"/>
              <a:t>Ph &gt; 7,3 </a:t>
            </a:r>
            <a:endParaRPr lang="es-MX" sz="6800" dirty="0">
              <a:sym typeface="Symbol" charset="2"/>
            </a:endParaRPr>
          </a:p>
          <a:p>
            <a:pPr lvl="1"/>
            <a:r>
              <a:rPr lang="es-MX" sz="6800" dirty="0"/>
              <a:t>Anion Gap ≤ 12</a:t>
            </a:r>
            <a:endParaRPr lang="es-MX" sz="68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206584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06CA670-A0AC-9289-7B70-207DCA8225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F6D8A3C-F750-4B8E-9342-7A299A1C2AA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MX"/>
          </a:p>
        </p:txBody>
      </p:sp>
      <p:graphicFrame>
        <p:nvGraphicFramePr>
          <p:cNvPr id="4" name="Objeto 3">
            <a:extLst>
              <a:ext uri="{FF2B5EF4-FFF2-40B4-BE49-F238E27FC236}">
                <a16:creationId xmlns:a16="http://schemas.microsoft.com/office/drawing/2014/main" id="{2640396C-61E3-85C0-5378-1894A2F46C35}"/>
              </a:ext>
            </a:extLst>
          </p:cNvPr>
          <p:cNvGraphicFramePr>
            <a:graphicFrameLocks noChangeAspect="1"/>
          </p:cNvGraphicFramePr>
          <p:nvPr/>
        </p:nvGraphicFramePr>
        <p:xfrm>
          <a:off x="838200" y="221959"/>
          <a:ext cx="10515599" cy="574438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2" imgW="7410600" imgH="4048200" progId="PBrush">
                  <p:embed/>
                </p:oleObj>
              </mc:Choice>
              <mc:Fallback>
                <p:oleObj name="Bitmap Image" r:id="rId2" imgW="7410600" imgH="4048200" progId="PBrush">
                  <p:embed/>
                  <p:pic>
                    <p:nvPicPr>
                      <p:cNvPr id="4" name="Objeto 3">
                        <a:extLst>
                          <a:ext uri="{FF2B5EF4-FFF2-40B4-BE49-F238E27FC236}">
                            <a16:creationId xmlns:a16="http://schemas.microsoft.com/office/drawing/2014/main" id="{2640396C-61E3-85C0-5378-1894A2F46C3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838200" y="221959"/>
                        <a:ext cx="10515599" cy="574438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CuadroTexto 4">
            <a:extLst>
              <a:ext uri="{FF2B5EF4-FFF2-40B4-BE49-F238E27FC236}">
                <a16:creationId xmlns:a16="http://schemas.microsoft.com/office/drawing/2014/main" id="{0089A1E1-1C58-CA0E-00E6-8F7D50F5E236}"/>
              </a:ext>
            </a:extLst>
          </p:cNvPr>
          <p:cNvSpPr txBox="1"/>
          <p:nvPr/>
        </p:nvSpPr>
        <p:spPr>
          <a:xfrm>
            <a:off x="3621641" y="6488668"/>
            <a:ext cx="1043726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dirty="0">
                <a:latin typeface="Fira Sans" panose="020B0503050000020004" pitchFamily="34" charset="0"/>
              </a:rPr>
              <a:t>Pérez-Nieto OR et al, Crisis Hiperglucémicas, </a:t>
            </a:r>
            <a:r>
              <a:rPr lang="es-MX" dirty="0" err="1">
                <a:latin typeface="Fira Sans" panose="020B0503050000020004" pitchFamily="34" charset="0"/>
              </a:rPr>
              <a:t>Crit</a:t>
            </a:r>
            <a:r>
              <a:rPr lang="es-MX" dirty="0">
                <a:latin typeface="Fira Sans" panose="020B0503050000020004" pitchFamily="34" charset="0"/>
              </a:rPr>
              <a:t> Care Em </a:t>
            </a:r>
            <a:r>
              <a:rPr lang="es-MX" dirty="0" err="1">
                <a:latin typeface="Fira Sans" panose="020B0503050000020004" pitchFamily="34" charset="0"/>
              </a:rPr>
              <a:t>Med</a:t>
            </a:r>
            <a:r>
              <a:rPr lang="es-MX" dirty="0">
                <a:latin typeface="Fira Sans" panose="020B0503050000020004" pitchFamily="34" charset="0"/>
              </a:rPr>
              <a:t> 2022, por publicar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A978B300-AA85-DB9D-770F-F7FDB8EFCD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59050" y="283478"/>
            <a:ext cx="1464068" cy="9831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0566170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to 3">
            <a:extLst>
              <a:ext uri="{FF2B5EF4-FFF2-40B4-BE49-F238E27FC236}">
                <a16:creationId xmlns:a16="http://schemas.microsoft.com/office/drawing/2014/main" id="{B7943655-D569-C226-C49A-804B2A76ACA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85355431"/>
              </p:ext>
            </p:extLst>
          </p:nvPr>
        </p:nvGraphicFramePr>
        <p:xfrm>
          <a:off x="4001985" y="-1"/>
          <a:ext cx="3920434" cy="686970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2" imgW="3652920" imgH="6400800" progId="PBrush">
                  <p:embed/>
                </p:oleObj>
              </mc:Choice>
              <mc:Fallback>
                <p:oleObj name="Bitmap Image" r:id="rId2" imgW="3652920" imgH="6400800" progId="PBrush">
                  <p:embed/>
                  <p:pic>
                    <p:nvPicPr>
                      <p:cNvPr id="4" name="Objeto 3">
                        <a:extLst>
                          <a:ext uri="{FF2B5EF4-FFF2-40B4-BE49-F238E27FC236}">
                            <a16:creationId xmlns:a16="http://schemas.microsoft.com/office/drawing/2014/main" id="{B7943655-D569-C226-C49A-804B2A76ACA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4001985" y="-1"/>
                        <a:ext cx="3920434" cy="686970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94657590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FC4FFA6-71D2-EC87-9DE7-CD43FBD7E5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9E2DDA6-31E4-644B-6541-AA89AC2040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3618430"/>
            <a:ext cx="10515600" cy="3239569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es-MX" sz="4000" dirty="0"/>
              <a:t>Nutrición </a:t>
            </a:r>
            <a:r>
              <a:rPr lang="es-MX" sz="4000" b="1" dirty="0"/>
              <a:t>temprana</a:t>
            </a:r>
            <a:r>
              <a:rPr lang="es-MX" sz="4000" dirty="0"/>
              <a:t> por vía oral </a:t>
            </a:r>
            <a:r>
              <a:rPr lang="es-MX" sz="4000" b="1" dirty="0"/>
              <a:t>(&lt;24 h)</a:t>
            </a:r>
          </a:p>
          <a:p>
            <a:pPr marL="0" indent="0" algn="ctr">
              <a:buNone/>
            </a:pPr>
            <a:r>
              <a:rPr lang="es-MX" sz="4000" b="1" dirty="0">
                <a:solidFill>
                  <a:srgbClr val="FFFF00"/>
                </a:solidFill>
              </a:rPr>
              <a:t>VS</a:t>
            </a:r>
          </a:p>
          <a:p>
            <a:pPr marL="0" indent="0" algn="ctr">
              <a:buNone/>
            </a:pPr>
            <a:r>
              <a:rPr lang="es-MX" sz="4000" dirty="0"/>
              <a:t>Nutrición </a:t>
            </a:r>
            <a:r>
              <a:rPr lang="es-MX" sz="4000" b="1" dirty="0"/>
              <a:t>tardía</a:t>
            </a:r>
            <a:r>
              <a:rPr lang="es-MX" sz="4000" dirty="0"/>
              <a:t> por vía oral </a:t>
            </a:r>
            <a:r>
              <a:rPr lang="es-MX" sz="4000" b="1" dirty="0"/>
              <a:t>(&gt;24 h)</a:t>
            </a:r>
          </a:p>
          <a:p>
            <a:pPr marL="0" indent="0" algn="ctr">
              <a:buNone/>
            </a:pPr>
            <a:endParaRPr lang="es-MX" sz="4000" dirty="0"/>
          </a:p>
          <a:p>
            <a:pPr marL="0" indent="0" algn="ctr">
              <a:buNone/>
            </a:pPr>
            <a:r>
              <a:rPr lang="es-MX" sz="4000" b="1" dirty="0">
                <a:solidFill>
                  <a:srgbClr val="FFFF00"/>
                </a:solidFill>
              </a:rPr>
              <a:t>Mortalidad a 28 y 90 días</a:t>
            </a:r>
          </a:p>
        </p:txBody>
      </p:sp>
      <p:graphicFrame>
        <p:nvGraphicFramePr>
          <p:cNvPr id="4" name="Objeto 3">
            <a:extLst>
              <a:ext uri="{FF2B5EF4-FFF2-40B4-BE49-F238E27FC236}">
                <a16:creationId xmlns:a16="http://schemas.microsoft.com/office/drawing/2014/main" id="{59CCF0BD-A9F8-1BAA-69EA-B5EA1B2CE3E4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32810" y="126893"/>
          <a:ext cx="7306152" cy="325330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2" imgW="6310440" imgH="2809800" progId="PBrush">
                  <p:embed/>
                </p:oleObj>
              </mc:Choice>
              <mc:Fallback>
                <p:oleObj name="Bitmap Image" r:id="rId2" imgW="6310440" imgH="2809800" progId="PBrush">
                  <p:embed/>
                  <p:pic>
                    <p:nvPicPr>
                      <p:cNvPr id="4" name="Objeto 3">
                        <a:extLst>
                          <a:ext uri="{FF2B5EF4-FFF2-40B4-BE49-F238E27FC236}">
                            <a16:creationId xmlns:a16="http://schemas.microsoft.com/office/drawing/2014/main" id="{59CCF0BD-A9F8-1BAA-69EA-B5EA1B2CE3E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232810" y="126893"/>
                        <a:ext cx="7306152" cy="325330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57352332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AD60BB9-757A-D531-53AC-8E9B2A9B74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94657B4-1034-9D08-BFCE-12DD8F46B0A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MX"/>
          </a:p>
        </p:txBody>
      </p:sp>
      <p:graphicFrame>
        <p:nvGraphicFramePr>
          <p:cNvPr id="4" name="Objeto 3">
            <a:extLst>
              <a:ext uri="{FF2B5EF4-FFF2-40B4-BE49-F238E27FC236}">
                <a16:creationId xmlns:a16="http://schemas.microsoft.com/office/drawing/2014/main" id="{B6A18F27-2B75-1F02-7EBA-C8EB7F776B7C}"/>
              </a:ext>
            </a:extLst>
          </p:cNvPr>
          <p:cNvGraphicFramePr>
            <a:graphicFrameLocks noChangeAspect="1"/>
          </p:cNvGraphicFramePr>
          <p:nvPr/>
        </p:nvGraphicFramePr>
        <p:xfrm>
          <a:off x="732551" y="222483"/>
          <a:ext cx="10726897" cy="658414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2" imgW="6696000" imgH="4110120" progId="PBrush">
                  <p:embed/>
                </p:oleObj>
              </mc:Choice>
              <mc:Fallback>
                <p:oleObj name="Bitmap Image" r:id="rId2" imgW="6696000" imgH="4110120" progId="PBrush">
                  <p:embed/>
                  <p:pic>
                    <p:nvPicPr>
                      <p:cNvPr id="4" name="Objeto 3">
                        <a:extLst>
                          <a:ext uri="{FF2B5EF4-FFF2-40B4-BE49-F238E27FC236}">
                            <a16:creationId xmlns:a16="http://schemas.microsoft.com/office/drawing/2014/main" id="{B6A18F27-2B75-1F02-7EBA-C8EB7F776B7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732551" y="222483"/>
                        <a:ext cx="10726897" cy="658414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5438892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B12F622-75CC-2378-39D2-17EBA9D7EA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94AA521-AF27-C5D2-40BB-A6BE6BF1E4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2645" y="2190750"/>
            <a:ext cx="10911155" cy="466725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dirty="0" err="1"/>
              <a:t>Nutrición</a:t>
            </a:r>
            <a:r>
              <a:rPr lang="en-US" dirty="0"/>
              <a:t> </a:t>
            </a:r>
            <a:r>
              <a:rPr lang="en-US" dirty="0" err="1"/>
              <a:t>por</a:t>
            </a:r>
            <a:r>
              <a:rPr lang="en-US" dirty="0"/>
              <a:t> VO </a:t>
            </a:r>
            <a:r>
              <a:rPr lang="en-US" b="1" dirty="0"/>
              <a:t>antes</a:t>
            </a:r>
            <a:r>
              <a:rPr lang="en-US" dirty="0"/>
              <a:t> de </a:t>
            </a:r>
            <a:r>
              <a:rPr lang="en-US" dirty="0" err="1"/>
              <a:t>cumplir</a:t>
            </a:r>
            <a:r>
              <a:rPr lang="en-US" dirty="0"/>
              <a:t> </a:t>
            </a:r>
            <a:r>
              <a:rPr lang="en-US" dirty="0" err="1"/>
              <a:t>criterios</a:t>
            </a:r>
            <a:r>
              <a:rPr lang="en-US" dirty="0"/>
              <a:t> de </a:t>
            </a:r>
            <a:r>
              <a:rPr lang="en-US" dirty="0" err="1"/>
              <a:t>resolución</a:t>
            </a:r>
            <a:r>
              <a:rPr lang="en-US" dirty="0"/>
              <a:t> de CAD</a:t>
            </a:r>
          </a:p>
          <a:p>
            <a:pPr marL="0" indent="0" algn="ctr">
              <a:buNone/>
            </a:pPr>
            <a:r>
              <a:rPr lang="en-US" b="1" dirty="0">
                <a:solidFill>
                  <a:srgbClr val="00B0F0"/>
                </a:solidFill>
              </a:rPr>
              <a:t>VS</a:t>
            </a:r>
          </a:p>
          <a:p>
            <a:pPr marL="0" indent="0" algn="ctr">
              <a:buNone/>
            </a:pPr>
            <a:r>
              <a:rPr lang="en-US" dirty="0" err="1"/>
              <a:t>Nutrición</a:t>
            </a:r>
            <a:r>
              <a:rPr lang="en-US" dirty="0"/>
              <a:t> </a:t>
            </a:r>
            <a:r>
              <a:rPr lang="en-US" dirty="0" err="1"/>
              <a:t>por</a:t>
            </a:r>
            <a:r>
              <a:rPr lang="en-US" dirty="0"/>
              <a:t> VO </a:t>
            </a:r>
            <a:r>
              <a:rPr lang="en-US" b="1" dirty="0" err="1"/>
              <a:t>después</a:t>
            </a:r>
            <a:r>
              <a:rPr lang="en-US" dirty="0"/>
              <a:t> de </a:t>
            </a:r>
            <a:r>
              <a:rPr lang="en-US" dirty="0" err="1"/>
              <a:t>cumplir</a:t>
            </a:r>
            <a:r>
              <a:rPr lang="en-US" dirty="0"/>
              <a:t> </a:t>
            </a:r>
            <a:r>
              <a:rPr lang="en-US" dirty="0" err="1"/>
              <a:t>criterios</a:t>
            </a:r>
            <a:r>
              <a:rPr lang="en-US" dirty="0"/>
              <a:t> de </a:t>
            </a:r>
            <a:r>
              <a:rPr lang="en-US" dirty="0" err="1"/>
              <a:t>resolución</a:t>
            </a:r>
            <a:r>
              <a:rPr lang="en-US" dirty="0"/>
              <a:t> de CAD</a:t>
            </a:r>
          </a:p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r>
              <a:rPr lang="en-US" b="1" dirty="0" err="1">
                <a:solidFill>
                  <a:srgbClr val="FFFF00"/>
                </a:solidFill>
              </a:rPr>
              <a:t>Mortalidad</a:t>
            </a:r>
            <a:r>
              <a:rPr lang="en-US" b="1" dirty="0">
                <a:solidFill>
                  <a:srgbClr val="FFFF00"/>
                </a:solidFill>
              </a:rPr>
              <a:t> a 28 days </a:t>
            </a:r>
            <a:r>
              <a:rPr lang="en-US" dirty="0"/>
              <a:t>(2 vs 3, p=0.68) y a 90 días (2 vs 4, p=1.0)</a:t>
            </a:r>
          </a:p>
          <a:p>
            <a:pPr marL="0" indent="0" algn="ctr">
              <a:buNone/>
            </a:pPr>
            <a:r>
              <a:rPr lang="en-US" b="1" dirty="0">
                <a:solidFill>
                  <a:srgbClr val="FFFF00"/>
                </a:solidFill>
              </a:rPr>
              <a:t>Estancia </a:t>
            </a:r>
            <a:r>
              <a:rPr lang="en-US" b="1" dirty="0" err="1">
                <a:solidFill>
                  <a:srgbClr val="FFFF00"/>
                </a:solidFill>
              </a:rPr>
              <a:t>hospilataria</a:t>
            </a:r>
            <a:r>
              <a:rPr lang="en-US" b="1" dirty="0">
                <a:solidFill>
                  <a:srgbClr val="FFFF00"/>
                </a:solidFill>
              </a:rPr>
              <a:t> </a:t>
            </a:r>
            <a:r>
              <a:rPr lang="en-US" dirty="0"/>
              <a:t>(5.6 vs 7.1 días p=0.3) </a:t>
            </a:r>
          </a:p>
          <a:p>
            <a:pPr marL="0" indent="0" algn="ctr">
              <a:buNone/>
            </a:pPr>
            <a:r>
              <a:rPr lang="en-US" b="1" dirty="0">
                <a:solidFill>
                  <a:srgbClr val="FFFF00"/>
                </a:solidFill>
              </a:rPr>
              <a:t>Estancia </a:t>
            </a:r>
            <a:r>
              <a:rPr lang="en-US" b="1" dirty="0" err="1">
                <a:solidFill>
                  <a:srgbClr val="FFFF00"/>
                </a:solidFill>
              </a:rPr>
              <a:t>en</a:t>
            </a:r>
            <a:r>
              <a:rPr lang="en-US" b="1" dirty="0">
                <a:solidFill>
                  <a:srgbClr val="FFFF00"/>
                </a:solidFill>
              </a:rPr>
              <a:t> UCI </a:t>
            </a:r>
            <a:r>
              <a:rPr lang="en-US" dirty="0"/>
              <a:t>(2.4 vs 3.6 días, p=0.044) </a:t>
            </a:r>
          </a:p>
          <a:p>
            <a:pPr marL="0" indent="0" algn="ctr">
              <a:buNone/>
            </a:pPr>
            <a:r>
              <a:rPr lang="en-US" b="1" dirty="0" err="1">
                <a:solidFill>
                  <a:srgbClr val="FFFF00"/>
                </a:solidFill>
              </a:rPr>
              <a:t>Tiempo</a:t>
            </a:r>
            <a:r>
              <a:rPr lang="en-US" b="1" dirty="0">
                <a:solidFill>
                  <a:srgbClr val="FFFF00"/>
                </a:solidFill>
              </a:rPr>
              <a:t> a la </a:t>
            </a:r>
            <a:r>
              <a:rPr lang="en-US" b="1" dirty="0" err="1">
                <a:solidFill>
                  <a:srgbClr val="FFFF00"/>
                </a:solidFill>
              </a:rPr>
              <a:t>resolución</a:t>
            </a:r>
            <a:r>
              <a:rPr lang="en-US" b="1" dirty="0">
                <a:solidFill>
                  <a:srgbClr val="FFFF00"/>
                </a:solidFill>
              </a:rPr>
              <a:t> de la CAD </a:t>
            </a:r>
            <a:r>
              <a:rPr lang="en-US" dirty="0"/>
              <a:t>(53.8 vs 133.1 h, p&lt;0.0001).</a:t>
            </a:r>
            <a:endParaRPr lang="es-MX" dirty="0"/>
          </a:p>
        </p:txBody>
      </p:sp>
      <p:graphicFrame>
        <p:nvGraphicFramePr>
          <p:cNvPr id="4" name="Objeto 3">
            <a:extLst>
              <a:ext uri="{FF2B5EF4-FFF2-40B4-BE49-F238E27FC236}">
                <a16:creationId xmlns:a16="http://schemas.microsoft.com/office/drawing/2014/main" id="{E987A38F-5D06-4B4C-CAC5-07D8EB4F12CA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44760" y="182562"/>
          <a:ext cx="6267450" cy="16430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2" imgW="6267600" imgH="1643040" progId="PBrush">
                  <p:embed/>
                </p:oleObj>
              </mc:Choice>
              <mc:Fallback>
                <p:oleObj name="Bitmap Image" r:id="rId2" imgW="6267600" imgH="1643040" progId="PBrush">
                  <p:embed/>
                  <p:pic>
                    <p:nvPicPr>
                      <p:cNvPr id="4" name="Objeto 3">
                        <a:extLst>
                          <a:ext uri="{FF2B5EF4-FFF2-40B4-BE49-F238E27FC236}">
                            <a16:creationId xmlns:a16="http://schemas.microsoft.com/office/drawing/2014/main" id="{E987A38F-5D06-4B4C-CAC5-07D8EB4F12C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244760" y="182562"/>
                        <a:ext cx="6267450" cy="16430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8023371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0342FCA-A189-92B4-225A-D585D31509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2B73B87-112B-3AA1-DDD0-6FD9835560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768585"/>
            <a:ext cx="10515600" cy="3666278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dirty="0">
                <a:solidFill>
                  <a:schemeClr val="tx1"/>
                </a:solidFill>
                <a:latin typeface="Lato" panose="020B0604020202020204" pitchFamily="34" charset="0"/>
              </a:rPr>
              <a:t>n</a:t>
            </a:r>
            <a:r>
              <a:rPr lang="en-US" b="0" i="0" dirty="0">
                <a:solidFill>
                  <a:schemeClr val="tx1"/>
                </a:solidFill>
                <a:effectLst/>
                <a:latin typeface="Lato" panose="020B0604020202020204" pitchFamily="34" charset="0"/>
              </a:rPr>
              <a:t>: 68, 39 </a:t>
            </a:r>
            <a:r>
              <a:rPr lang="en-US" b="0" i="0" dirty="0" err="1">
                <a:solidFill>
                  <a:schemeClr val="tx1"/>
                </a:solidFill>
                <a:effectLst/>
                <a:latin typeface="Lato" panose="020B0604020202020204" pitchFamily="34" charset="0"/>
              </a:rPr>
              <a:t>alimentación</a:t>
            </a:r>
            <a:r>
              <a:rPr lang="en-US" b="0" i="0" dirty="0">
                <a:solidFill>
                  <a:schemeClr val="tx1"/>
                </a:solidFill>
                <a:effectLst/>
                <a:latin typeface="Lato" panose="020B0604020202020204" pitchFamily="34" charset="0"/>
              </a:rPr>
              <a:t> </a:t>
            </a:r>
            <a:r>
              <a:rPr lang="en-US" b="0" i="0" dirty="0" err="1">
                <a:solidFill>
                  <a:schemeClr val="tx1"/>
                </a:solidFill>
                <a:effectLst/>
                <a:latin typeface="Lato" panose="020B0604020202020204" pitchFamily="34" charset="0"/>
              </a:rPr>
              <a:t>temprana</a:t>
            </a:r>
            <a:r>
              <a:rPr lang="en-US" b="0" i="0" dirty="0">
                <a:solidFill>
                  <a:schemeClr val="tx1"/>
                </a:solidFill>
                <a:effectLst/>
                <a:latin typeface="Lato" panose="020B0604020202020204" pitchFamily="34" charset="0"/>
              </a:rPr>
              <a:t>, 29 </a:t>
            </a:r>
            <a:r>
              <a:rPr lang="en-US" b="0" i="0" dirty="0" err="1">
                <a:solidFill>
                  <a:schemeClr val="tx1"/>
                </a:solidFill>
                <a:effectLst/>
                <a:latin typeface="Lato" panose="020B0604020202020204" pitchFamily="34" charset="0"/>
              </a:rPr>
              <a:t>alimentación</a:t>
            </a:r>
            <a:r>
              <a:rPr lang="en-US" b="0" i="0" dirty="0">
                <a:solidFill>
                  <a:schemeClr val="tx1"/>
                </a:solidFill>
                <a:effectLst/>
                <a:latin typeface="Lato" panose="020B0604020202020204" pitchFamily="34" charset="0"/>
              </a:rPr>
              <a:t> </a:t>
            </a:r>
            <a:r>
              <a:rPr lang="en-US" b="0" i="0" dirty="0" err="1">
                <a:solidFill>
                  <a:schemeClr val="tx1"/>
                </a:solidFill>
                <a:effectLst/>
                <a:latin typeface="Lato" panose="020B0604020202020204" pitchFamily="34" charset="0"/>
              </a:rPr>
              <a:t>tardía</a:t>
            </a:r>
            <a:endParaRPr lang="en-US" b="0" i="0" dirty="0">
              <a:solidFill>
                <a:schemeClr val="tx1"/>
              </a:solidFill>
              <a:effectLst/>
              <a:latin typeface="Lato" panose="020B0604020202020204" pitchFamily="34" charset="0"/>
            </a:endParaRPr>
          </a:p>
          <a:p>
            <a:pPr marL="0" indent="0">
              <a:buNone/>
            </a:pPr>
            <a:endParaRPr lang="en-US" b="0" i="0" dirty="0">
              <a:solidFill>
                <a:schemeClr val="tx1"/>
              </a:solidFill>
              <a:effectLst/>
              <a:latin typeface="Lato" panose="020B0604020202020204" pitchFamily="34" charset="0"/>
            </a:endParaRPr>
          </a:p>
          <a:p>
            <a:pPr marL="0" indent="0">
              <a:buNone/>
            </a:pPr>
            <a:r>
              <a:rPr lang="en-US" b="0" i="0" dirty="0" err="1">
                <a:solidFill>
                  <a:schemeClr val="tx1"/>
                </a:solidFill>
                <a:effectLst/>
                <a:latin typeface="Lato" panose="020B0604020202020204" pitchFamily="34" charset="0"/>
              </a:rPr>
              <a:t>Resolución</a:t>
            </a:r>
            <a:r>
              <a:rPr lang="en-US" b="0" i="0" dirty="0">
                <a:solidFill>
                  <a:schemeClr val="tx1"/>
                </a:solidFill>
                <a:effectLst/>
                <a:latin typeface="Lato" panose="020B0604020202020204" pitchFamily="34" charset="0"/>
              </a:rPr>
              <a:t> de la CAD </a:t>
            </a:r>
            <a:r>
              <a:rPr lang="en-US" b="0" i="0" dirty="0" err="1">
                <a:solidFill>
                  <a:schemeClr val="tx1"/>
                </a:solidFill>
                <a:effectLst/>
                <a:latin typeface="Lato" panose="020B0604020202020204" pitchFamily="34" charset="0"/>
              </a:rPr>
              <a:t>en</a:t>
            </a:r>
            <a:r>
              <a:rPr lang="en-US" b="0" i="0" dirty="0">
                <a:solidFill>
                  <a:schemeClr val="tx1"/>
                </a:solidFill>
                <a:effectLst/>
                <a:latin typeface="Lato" panose="020B0604020202020204" pitchFamily="34" charset="0"/>
              </a:rPr>
              <a:t> 24 h </a:t>
            </a:r>
            <a:r>
              <a:rPr lang="en-US" b="0" i="0" dirty="0" err="1">
                <a:solidFill>
                  <a:schemeClr val="tx1"/>
                </a:solidFill>
                <a:effectLst/>
                <a:latin typeface="Lato" panose="020B0604020202020204" pitchFamily="34" charset="0"/>
              </a:rPr>
              <a:t>fue</a:t>
            </a:r>
            <a:r>
              <a:rPr lang="en-US" b="0" i="0" dirty="0">
                <a:solidFill>
                  <a:schemeClr val="tx1"/>
                </a:solidFill>
                <a:effectLst/>
                <a:latin typeface="Lato" panose="020B0604020202020204" pitchFamily="34" charset="0"/>
              </a:rPr>
              <a:t> 4.8 </a:t>
            </a:r>
            <a:r>
              <a:rPr lang="en-US" b="0" i="0" dirty="0" err="1">
                <a:solidFill>
                  <a:schemeClr val="tx1"/>
                </a:solidFill>
                <a:effectLst/>
                <a:latin typeface="Lato" panose="020B0604020202020204" pitchFamily="34" charset="0"/>
              </a:rPr>
              <a:t>veces</a:t>
            </a:r>
            <a:r>
              <a:rPr lang="en-US" b="0" i="0" dirty="0">
                <a:solidFill>
                  <a:schemeClr val="tx1"/>
                </a:solidFill>
                <a:effectLst/>
                <a:latin typeface="Lato" panose="020B0604020202020204" pitchFamily="34" charset="0"/>
              </a:rPr>
              <a:t> mas probable </a:t>
            </a:r>
            <a:r>
              <a:rPr lang="en-US" b="0" i="0" dirty="0" err="1">
                <a:solidFill>
                  <a:schemeClr val="tx1"/>
                </a:solidFill>
                <a:effectLst/>
                <a:latin typeface="Lato" panose="020B0604020202020204" pitchFamily="34" charset="0"/>
              </a:rPr>
              <a:t>en</a:t>
            </a:r>
            <a:r>
              <a:rPr lang="en-US" b="0" i="0" dirty="0">
                <a:solidFill>
                  <a:schemeClr val="tx1"/>
                </a:solidFill>
                <a:effectLst/>
                <a:latin typeface="Lato" panose="020B0604020202020204" pitchFamily="34" charset="0"/>
              </a:rPr>
              <a:t> </a:t>
            </a:r>
            <a:r>
              <a:rPr lang="en-US" b="0" i="0" dirty="0" err="1">
                <a:solidFill>
                  <a:schemeClr val="tx1"/>
                </a:solidFill>
                <a:effectLst/>
                <a:latin typeface="Lato" panose="020B0604020202020204" pitchFamily="34" charset="0"/>
              </a:rPr>
              <a:t>alimentación</a:t>
            </a:r>
            <a:r>
              <a:rPr lang="en-US" b="0" i="0" dirty="0">
                <a:solidFill>
                  <a:schemeClr val="tx1"/>
                </a:solidFill>
                <a:effectLst/>
                <a:latin typeface="Lato" panose="020B0604020202020204" pitchFamily="34" charset="0"/>
              </a:rPr>
              <a:t> </a:t>
            </a:r>
            <a:r>
              <a:rPr lang="en-US" b="0" i="0" dirty="0" err="1">
                <a:solidFill>
                  <a:schemeClr val="tx1"/>
                </a:solidFill>
                <a:effectLst/>
                <a:latin typeface="Lato" panose="020B0604020202020204" pitchFamily="34" charset="0"/>
              </a:rPr>
              <a:t>temprana</a:t>
            </a:r>
            <a:r>
              <a:rPr lang="en-US" b="0" i="0" dirty="0">
                <a:solidFill>
                  <a:schemeClr val="tx1"/>
                </a:solidFill>
                <a:effectLst/>
                <a:latin typeface="Lato" panose="020B0604020202020204" pitchFamily="34" charset="0"/>
              </a:rPr>
              <a:t> (95% C.I.: 1.2 – 19.6). </a:t>
            </a:r>
          </a:p>
          <a:p>
            <a:pPr marL="0" indent="0">
              <a:buNone/>
            </a:pPr>
            <a:endParaRPr lang="en-US" b="0" i="0" dirty="0">
              <a:solidFill>
                <a:schemeClr val="tx1"/>
              </a:solidFill>
              <a:effectLst/>
              <a:latin typeface="Lato" panose="020B0604020202020204" pitchFamily="34" charset="0"/>
            </a:endParaRPr>
          </a:p>
          <a:p>
            <a:pPr marL="0" indent="0">
              <a:buNone/>
            </a:pPr>
            <a:r>
              <a:rPr lang="en-US" b="0" i="0" dirty="0" err="1">
                <a:solidFill>
                  <a:schemeClr val="tx1"/>
                </a:solidFill>
                <a:effectLst/>
                <a:latin typeface="Lato" panose="020B0604020202020204" pitchFamily="34" charset="0"/>
              </a:rPr>
              <a:t>Cierre</a:t>
            </a:r>
            <a:r>
              <a:rPr lang="en-US" b="0" i="0" dirty="0">
                <a:solidFill>
                  <a:schemeClr val="tx1"/>
                </a:solidFill>
                <a:effectLst/>
                <a:latin typeface="Lato" panose="020B0604020202020204" pitchFamily="34" charset="0"/>
              </a:rPr>
              <a:t> de </a:t>
            </a:r>
            <a:r>
              <a:rPr lang="en-US" b="0" i="0" dirty="0" err="1">
                <a:solidFill>
                  <a:schemeClr val="tx1"/>
                </a:solidFill>
                <a:effectLst/>
                <a:latin typeface="Lato" panose="020B0604020202020204" pitchFamily="34" charset="0"/>
              </a:rPr>
              <a:t>brecha</a:t>
            </a:r>
            <a:r>
              <a:rPr lang="en-US" b="0" i="0" dirty="0">
                <a:solidFill>
                  <a:schemeClr val="tx1"/>
                </a:solidFill>
                <a:effectLst/>
                <a:latin typeface="Lato" panose="020B0604020202020204" pitchFamily="34" charset="0"/>
              </a:rPr>
              <a:t> </a:t>
            </a:r>
            <a:r>
              <a:rPr lang="en-US" b="0" i="0" dirty="0" err="1">
                <a:solidFill>
                  <a:schemeClr val="tx1"/>
                </a:solidFill>
                <a:effectLst/>
                <a:latin typeface="Lato" panose="020B0604020202020204" pitchFamily="34" charset="0"/>
              </a:rPr>
              <a:t>aniónica</a:t>
            </a:r>
            <a:r>
              <a:rPr lang="en-US" b="0" i="0" dirty="0">
                <a:solidFill>
                  <a:schemeClr val="tx1"/>
                </a:solidFill>
                <a:effectLst/>
                <a:latin typeface="Lato" panose="020B0604020202020204" pitchFamily="34" charset="0"/>
              </a:rPr>
              <a:t> </a:t>
            </a:r>
            <a:r>
              <a:rPr lang="en-US" b="0" i="0" dirty="0" err="1">
                <a:solidFill>
                  <a:schemeClr val="tx1"/>
                </a:solidFill>
                <a:effectLst/>
                <a:latin typeface="Lato" panose="020B0604020202020204" pitchFamily="34" charset="0"/>
              </a:rPr>
              <a:t>más</a:t>
            </a:r>
            <a:r>
              <a:rPr lang="en-US" b="0" i="0" dirty="0">
                <a:solidFill>
                  <a:schemeClr val="tx1"/>
                </a:solidFill>
                <a:effectLst/>
                <a:latin typeface="Lato" panose="020B0604020202020204" pitchFamily="34" charset="0"/>
              </a:rPr>
              <a:t> </a:t>
            </a:r>
            <a:r>
              <a:rPr lang="en-US" b="0" i="0" dirty="0" err="1">
                <a:solidFill>
                  <a:schemeClr val="tx1"/>
                </a:solidFill>
                <a:effectLst/>
                <a:latin typeface="Lato" panose="020B0604020202020204" pitchFamily="34" charset="0"/>
              </a:rPr>
              <a:t>rapido</a:t>
            </a:r>
            <a:r>
              <a:rPr lang="en-US" b="0" i="0" dirty="0">
                <a:solidFill>
                  <a:schemeClr val="tx1"/>
                </a:solidFill>
                <a:effectLst/>
                <a:latin typeface="Lato" panose="020B0604020202020204" pitchFamily="34" charset="0"/>
              </a:rPr>
              <a:t> y </a:t>
            </a:r>
            <a:r>
              <a:rPr lang="en-US" b="0" i="0" dirty="0" err="1">
                <a:solidFill>
                  <a:schemeClr val="tx1"/>
                </a:solidFill>
                <a:effectLst/>
                <a:latin typeface="Lato" panose="020B0604020202020204" pitchFamily="34" charset="0"/>
              </a:rPr>
              <a:t>menos</a:t>
            </a:r>
            <a:r>
              <a:rPr lang="en-US" b="0" i="0" dirty="0">
                <a:solidFill>
                  <a:schemeClr val="tx1"/>
                </a:solidFill>
                <a:effectLst/>
                <a:latin typeface="Lato" panose="020B0604020202020204" pitchFamily="34" charset="0"/>
              </a:rPr>
              <a:t> días de estancia. </a:t>
            </a:r>
          </a:p>
          <a:p>
            <a:pPr marL="0" indent="0">
              <a:buNone/>
            </a:pPr>
            <a:endParaRPr lang="en-US" dirty="0">
              <a:solidFill>
                <a:schemeClr val="tx1"/>
              </a:solidFill>
              <a:latin typeface="Lato" panose="020B0604020202020204" pitchFamily="34" charset="0"/>
            </a:endParaRPr>
          </a:p>
          <a:p>
            <a:pPr marL="0" indent="0">
              <a:buNone/>
            </a:pPr>
            <a:r>
              <a:rPr lang="en-US" sz="4300" b="0" i="0" dirty="0">
                <a:solidFill>
                  <a:srgbClr val="FFFF00"/>
                </a:solidFill>
                <a:effectLst/>
                <a:latin typeface="Lato" panose="020B0604020202020204" pitchFamily="34" charset="0"/>
              </a:rPr>
              <a:t>No </a:t>
            </a:r>
            <a:r>
              <a:rPr lang="en-US" sz="4300" b="0" i="0" dirty="0" err="1">
                <a:solidFill>
                  <a:srgbClr val="FFFF00"/>
                </a:solidFill>
                <a:effectLst/>
                <a:latin typeface="Lato" panose="020B0604020202020204" pitchFamily="34" charset="0"/>
              </a:rPr>
              <a:t>diferencias</a:t>
            </a:r>
            <a:r>
              <a:rPr lang="en-US" sz="4300" b="0" i="0" dirty="0">
                <a:solidFill>
                  <a:srgbClr val="FFFF00"/>
                </a:solidFill>
                <a:effectLst/>
                <a:latin typeface="Lato" panose="020B0604020202020204" pitchFamily="34" charset="0"/>
              </a:rPr>
              <a:t> </a:t>
            </a:r>
            <a:r>
              <a:rPr lang="en-US" sz="4300" b="0" i="0" dirty="0" err="1">
                <a:solidFill>
                  <a:srgbClr val="FFFF00"/>
                </a:solidFill>
                <a:effectLst/>
                <a:latin typeface="Lato" panose="020B0604020202020204" pitchFamily="34" charset="0"/>
              </a:rPr>
              <a:t>en</a:t>
            </a:r>
            <a:r>
              <a:rPr lang="en-US" sz="4300" b="0" i="0" dirty="0">
                <a:solidFill>
                  <a:srgbClr val="FFFF00"/>
                </a:solidFill>
                <a:effectLst/>
                <a:latin typeface="Lato" panose="020B0604020202020204" pitchFamily="34" charset="0"/>
              </a:rPr>
              <a:t> </a:t>
            </a:r>
            <a:r>
              <a:rPr lang="en-US" sz="4300" b="0" i="0" dirty="0" err="1">
                <a:solidFill>
                  <a:srgbClr val="FFFF00"/>
                </a:solidFill>
                <a:effectLst/>
                <a:latin typeface="Lato" panose="020B0604020202020204" pitchFamily="34" charset="0"/>
              </a:rPr>
              <a:t>mortalidad</a:t>
            </a:r>
            <a:r>
              <a:rPr lang="en-US" sz="4300" b="0" i="0" dirty="0">
                <a:solidFill>
                  <a:srgbClr val="FFFF00"/>
                </a:solidFill>
                <a:effectLst/>
                <a:latin typeface="Lato" panose="020B0604020202020204" pitchFamily="34" charset="0"/>
              </a:rPr>
              <a:t>. </a:t>
            </a:r>
            <a:endParaRPr lang="es-MX" sz="4300" dirty="0">
              <a:solidFill>
                <a:srgbClr val="FFFF00"/>
              </a:solidFill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16CCF2A6-4A8E-DD3F-3652-02F21AE55806}"/>
              </a:ext>
            </a:extLst>
          </p:cNvPr>
          <p:cNvSpPr txBox="1"/>
          <p:nvPr/>
        </p:nvSpPr>
        <p:spPr>
          <a:xfrm>
            <a:off x="4859676" y="6434863"/>
            <a:ext cx="789440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b="0" i="1" dirty="0">
                <a:effectLst/>
                <a:latin typeface="Lato" panose="020B0604020202020204" pitchFamily="34" charset="0"/>
              </a:rPr>
              <a:t>Endocrine </a:t>
            </a:r>
            <a:r>
              <a:rPr lang="es-MX" b="0" i="1" dirty="0" err="1">
                <a:effectLst/>
                <a:latin typeface="Lato" panose="020B0604020202020204" pitchFamily="34" charset="0"/>
              </a:rPr>
              <a:t>Abstracts</a:t>
            </a:r>
            <a:r>
              <a:rPr lang="es-MX" b="0" i="0" dirty="0">
                <a:effectLst/>
                <a:latin typeface="Lato" panose="020B0604020202020204" pitchFamily="34" charset="0"/>
              </a:rPr>
              <a:t> (2022) </a:t>
            </a:r>
            <a:r>
              <a:rPr lang="es-MX" b="1" i="0" dirty="0">
                <a:effectLst/>
                <a:latin typeface="Lato" panose="020B0604020202020204" pitchFamily="34" charset="0"/>
              </a:rPr>
              <a:t>81</a:t>
            </a:r>
            <a:r>
              <a:rPr lang="es-MX" b="0" i="0" dirty="0">
                <a:effectLst/>
                <a:latin typeface="Lato" panose="020B0604020202020204" pitchFamily="34" charset="0"/>
              </a:rPr>
              <a:t> P319 | DOI: </a:t>
            </a:r>
            <a:r>
              <a:rPr lang="es-MX" b="0" i="0" u="sng" dirty="0">
                <a:effectLst/>
                <a:latin typeface="Lato" panose="020B0604020202020204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10.1530/endoabs.81.P319</a:t>
            </a:r>
            <a:endParaRPr lang="es-MX" dirty="0"/>
          </a:p>
        </p:txBody>
      </p:sp>
      <p:graphicFrame>
        <p:nvGraphicFramePr>
          <p:cNvPr id="6" name="Objeto 5">
            <a:extLst>
              <a:ext uri="{FF2B5EF4-FFF2-40B4-BE49-F238E27FC236}">
                <a16:creationId xmlns:a16="http://schemas.microsoft.com/office/drawing/2014/main" id="{D7877942-D5C2-D516-9E89-B42115C699C9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03913" y="203993"/>
          <a:ext cx="6658461" cy="13255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3" imgW="4138560" imgH="824040" progId="PBrush">
                  <p:embed/>
                </p:oleObj>
              </mc:Choice>
              <mc:Fallback>
                <p:oleObj name="Bitmap Image" r:id="rId3" imgW="4138560" imgH="824040" progId="PBrush">
                  <p:embed/>
                  <p:pic>
                    <p:nvPicPr>
                      <p:cNvPr id="6" name="Objeto 5">
                        <a:extLst>
                          <a:ext uri="{FF2B5EF4-FFF2-40B4-BE49-F238E27FC236}">
                            <a16:creationId xmlns:a16="http://schemas.microsoft.com/office/drawing/2014/main" id="{D7877942-D5C2-D516-9E89-B42115C699C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03913" y="203993"/>
                        <a:ext cx="6658461" cy="13255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to 6">
            <a:extLst>
              <a:ext uri="{FF2B5EF4-FFF2-40B4-BE49-F238E27FC236}">
                <a16:creationId xmlns:a16="http://schemas.microsoft.com/office/drawing/2014/main" id="{B5801612-1035-88C0-2558-55D6642A8C4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92085282"/>
              </p:ext>
            </p:extLst>
          </p:nvPr>
        </p:nvGraphicFramePr>
        <p:xfrm>
          <a:off x="203913" y="1632311"/>
          <a:ext cx="3038312" cy="8723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5" imgW="2405160" imgH="690480" progId="PBrush">
                  <p:embed/>
                </p:oleObj>
              </mc:Choice>
              <mc:Fallback>
                <p:oleObj name="Bitmap Image" r:id="rId5" imgW="2405160" imgH="690480" progId="PBrush">
                  <p:embed/>
                  <p:pic>
                    <p:nvPicPr>
                      <p:cNvPr id="7" name="Objeto 6">
                        <a:extLst>
                          <a:ext uri="{FF2B5EF4-FFF2-40B4-BE49-F238E27FC236}">
                            <a16:creationId xmlns:a16="http://schemas.microsoft.com/office/drawing/2014/main" id="{B5801612-1035-88C0-2558-55D6642A8C4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03913" y="1632311"/>
                        <a:ext cx="3038312" cy="8723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7561206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to 3">
            <a:extLst>
              <a:ext uri="{FF2B5EF4-FFF2-40B4-BE49-F238E27FC236}">
                <a16:creationId xmlns:a16="http://schemas.microsoft.com/office/drawing/2014/main" id="{BCE3E17C-B999-34BC-C9CA-39164EF36F8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95523497"/>
              </p:ext>
            </p:extLst>
          </p:nvPr>
        </p:nvGraphicFramePr>
        <p:xfrm>
          <a:off x="25521" y="1377538"/>
          <a:ext cx="12166479" cy="447699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2" imgW="7910640" imgH="2867040" progId="PBrush">
                  <p:embed/>
                </p:oleObj>
              </mc:Choice>
              <mc:Fallback>
                <p:oleObj name="Bitmap Image" r:id="rId2" imgW="7910640" imgH="2867040" progId="PBrush">
                  <p:embed/>
                  <p:pic>
                    <p:nvPicPr>
                      <p:cNvPr id="4" name="Objeto 3">
                        <a:extLst>
                          <a:ext uri="{FF2B5EF4-FFF2-40B4-BE49-F238E27FC236}">
                            <a16:creationId xmlns:a16="http://schemas.microsoft.com/office/drawing/2014/main" id="{BCE3E17C-B999-34BC-C9CA-39164EF36F8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25521" y="1377538"/>
                        <a:ext cx="12166479" cy="447699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to 4">
            <a:extLst>
              <a:ext uri="{FF2B5EF4-FFF2-40B4-BE49-F238E27FC236}">
                <a16:creationId xmlns:a16="http://schemas.microsoft.com/office/drawing/2014/main" id="{D1758416-79E4-F3A9-A2DB-808BA23DE93A}"/>
              </a:ext>
            </a:extLst>
          </p:cNvPr>
          <p:cNvGraphicFramePr>
            <a:graphicFrameLocks noChangeAspect="1"/>
          </p:cNvGraphicFramePr>
          <p:nvPr/>
        </p:nvGraphicFramePr>
        <p:xfrm>
          <a:off x="9527551" y="6315075"/>
          <a:ext cx="2566987" cy="542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4" imgW="2567160" imgH="542880" progId="PBrush">
                  <p:embed/>
                </p:oleObj>
              </mc:Choice>
              <mc:Fallback>
                <p:oleObj name="Bitmap Image" r:id="rId4" imgW="2567160" imgH="542880" progId="PBrush">
                  <p:embed/>
                  <p:pic>
                    <p:nvPicPr>
                      <p:cNvPr id="5" name="Objeto 4">
                        <a:extLst>
                          <a:ext uri="{FF2B5EF4-FFF2-40B4-BE49-F238E27FC236}">
                            <a16:creationId xmlns:a16="http://schemas.microsoft.com/office/drawing/2014/main" id="{D1758416-79E4-F3A9-A2DB-808BA23DE93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9527551" y="6315075"/>
                        <a:ext cx="2566987" cy="5429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1352975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to 3">
            <a:extLst>
              <a:ext uri="{FF2B5EF4-FFF2-40B4-BE49-F238E27FC236}">
                <a16:creationId xmlns:a16="http://schemas.microsoft.com/office/drawing/2014/main" id="{489D3127-97AE-786D-BEBD-92FB2EC291B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47797786"/>
              </p:ext>
            </p:extLst>
          </p:nvPr>
        </p:nvGraphicFramePr>
        <p:xfrm>
          <a:off x="0" y="1413164"/>
          <a:ext cx="12192000" cy="472036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2" imgW="7877160" imgH="3048120" progId="PBrush">
                  <p:embed/>
                </p:oleObj>
              </mc:Choice>
              <mc:Fallback>
                <p:oleObj name="Bitmap Image" r:id="rId2" imgW="7877160" imgH="3048120" progId="PBrush">
                  <p:embed/>
                  <p:pic>
                    <p:nvPicPr>
                      <p:cNvPr id="4" name="Objeto 3">
                        <a:extLst>
                          <a:ext uri="{FF2B5EF4-FFF2-40B4-BE49-F238E27FC236}">
                            <a16:creationId xmlns:a16="http://schemas.microsoft.com/office/drawing/2014/main" id="{489D3127-97AE-786D-BEBD-92FB2EC291B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0" y="1413164"/>
                        <a:ext cx="12192000" cy="472036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to 4">
            <a:extLst>
              <a:ext uri="{FF2B5EF4-FFF2-40B4-BE49-F238E27FC236}">
                <a16:creationId xmlns:a16="http://schemas.microsoft.com/office/drawing/2014/main" id="{46303DD9-2D42-9A7A-588A-A7FAC09C1B1D}"/>
              </a:ext>
            </a:extLst>
          </p:cNvPr>
          <p:cNvGraphicFramePr>
            <a:graphicFrameLocks noChangeAspect="1"/>
          </p:cNvGraphicFramePr>
          <p:nvPr/>
        </p:nvGraphicFramePr>
        <p:xfrm>
          <a:off x="9558374" y="6315075"/>
          <a:ext cx="2566987" cy="542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4" imgW="2567160" imgH="542880" progId="PBrush">
                  <p:embed/>
                </p:oleObj>
              </mc:Choice>
              <mc:Fallback>
                <p:oleObj name="Bitmap Image" r:id="rId4" imgW="2567160" imgH="542880" progId="PBrush">
                  <p:embed/>
                  <p:pic>
                    <p:nvPicPr>
                      <p:cNvPr id="5" name="Objeto 4">
                        <a:extLst>
                          <a:ext uri="{FF2B5EF4-FFF2-40B4-BE49-F238E27FC236}">
                            <a16:creationId xmlns:a16="http://schemas.microsoft.com/office/drawing/2014/main" id="{46303DD9-2D42-9A7A-588A-A7FAC09C1B1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9558374" y="6315075"/>
                        <a:ext cx="2566987" cy="5429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65216681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012AC05-2379-EF95-8245-CF023EC74F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MX" sz="7200" dirty="0">
                <a:solidFill>
                  <a:srgbClr val="FFFF00"/>
                </a:solidFill>
              </a:rPr>
              <a:t>Para llevar a la guardia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B8C42BB-0444-C16D-EBBE-ACD5236021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514350" indent="-514350">
              <a:lnSpc>
                <a:spcPct val="150000"/>
              </a:lnSpc>
              <a:buAutoNum type="arabicParenR"/>
            </a:pPr>
            <a:r>
              <a:rPr lang="es-MX" b="1" dirty="0"/>
              <a:t>Insulina</a:t>
            </a:r>
            <a:r>
              <a:rPr lang="es-MX" dirty="0"/>
              <a:t> es la base del tratamiento</a:t>
            </a:r>
          </a:p>
          <a:p>
            <a:pPr marL="514350" indent="-514350">
              <a:lnSpc>
                <a:spcPct val="150000"/>
              </a:lnSpc>
              <a:buAutoNum type="arabicParenR"/>
            </a:pPr>
            <a:r>
              <a:rPr lang="es-MX" dirty="0"/>
              <a:t>Fluidos… </a:t>
            </a:r>
            <a:r>
              <a:rPr lang="es-MX" b="1" dirty="0"/>
              <a:t>no siempre</a:t>
            </a:r>
          </a:p>
          <a:p>
            <a:pPr marL="514350" indent="-514350">
              <a:lnSpc>
                <a:spcPct val="150000"/>
              </a:lnSpc>
              <a:buAutoNum type="arabicParenR"/>
            </a:pPr>
            <a:r>
              <a:rPr lang="es-MX" dirty="0"/>
              <a:t>Sol. </a:t>
            </a:r>
            <a:r>
              <a:rPr lang="es-MX" b="1" dirty="0"/>
              <a:t>Balanceada</a:t>
            </a:r>
            <a:r>
              <a:rPr lang="es-MX" dirty="0"/>
              <a:t> (ej. Hartmann) disminuye la duración</a:t>
            </a:r>
          </a:p>
          <a:p>
            <a:pPr marL="514350" indent="-514350">
              <a:lnSpc>
                <a:spcPct val="150000"/>
              </a:lnSpc>
              <a:buAutoNum type="arabicParenR"/>
            </a:pPr>
            <a:r>
              <a:rPr lang="es-MX" b="1" dirty="0"/>
              <a:t>Nutrición por vía oral temprana</a:t>
            </a:r>
            <a:r>
              <a:rPr lang="es-MX" dirty="0"/>
              <a:t> disminuye días-hospital y tiempo de resolución</a:t>
            </a:r>
          </a:p>
          <a:p>
            <a:pPr marL="514350" indent="-514350">
              <a:lnSpc>
                <a:spcPct val="150000"/>
              </a:lnSpc>
              <a:buAutoNum type="arabicParenR"/>
            </a:pPr>
            <a:r>
              <a:rPr lang="es-MX" dirty="0"/>
              <a:t>Cerrar la </a:t>
            </a:r>
            <a:r>
              <a:rPr lang="es-MX" b="1" dirty="0"/>
              <a:t>brecha aniónica </a:t>
            </a:r>
            <a:r>
              <a:rPr lang="es-MX" dirty="0"/>
              <a:t>es el mejor marcador de resolución</a:t>
            </a:r>
          </a:p>
          <a:p>
            <a:pPr marL="514350" indent="-514350">
              <a:buAutoNum type="arabicParenR"/>
            </a:pPr>
            <a:endParaRPr lang="es-MX" dirty="0"/>
          </a:p>
          <a:p>
            <a:pPr marL="514350" indent="-514350">
              <a:buAutoNum type="arabicParenR"/>
            </a:pPr>
            <a:endParaRPr lang="es-MX" dirty="0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9FFAB61E-CF00-A532-4002-7EA3E34E8D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96037" y="-824268"/>
            <a:ext cx="2795962" cy="27959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099917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1D85A151-DE81-9D4E-9F0D-C842E19E701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886495" y="3243602"/>
            <a:ext cx="1179517" cy="1179517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D249FD91-40B3-0147-9A9F-21BAF8F3136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88308" y="2011082"/>
            <a:ext cx="582329" cy="582329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D6887DC1-CB31-4941-8CCA-0AB9A8100AB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15066" y="52980"/>
            <a:ext cx="2099753" cy="1181111"/>
          </a:xfrm>
          <a:prstGeom prst="rect">
            <a:avLst/>
          </a:prstGeom>
        </p:spPr>
      </p:pic>
      <p:sp>
        <p:nvSpPr>
          <p:cNvPr id="9" name="CuadroTexto 8">
            <a:extLst>
              <a:ext uri="{FF2B5EF4-FFF2-40B4-BE49-F238E27FC236}">
                <a16:creationId xmlns:a16="http://schemas.microsoft.com/office/drawing/2014/main" id="{5B005100-06E7-9749-A878-A0B288E2FDBE}"/>
              </a:ext>
            </a:extLst>
          </p:cNvPr>
          <p:cNvSpPr txBox="1"/>
          <p:nvPr/>
        </p:nvSpPr>
        <p:spPr>
          <a:xfrm>
            <a:off x="4441603" y="1009647"/>
            <a:ext cx="45045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000" dirty="0">
                <a:solidFill>
                  <a:srgbClr val="282828"/>
                </a:solidFill>
                <a:latin typeface="Baloo Chettan" panose="03080902040302020200" pitchFamily="66" charset="77"/>
                <a:cs typeface="Baloo Chettan" panose="03080902040302020200" pitchFamily="66" charset="77"/>
              </a:rPr>
              <a:t>Entrenamiento en Áreas Críticas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EEB4E0B0-6B5A-4941-9C71-F532E15436E8}"/>
              </a:ext>
            </a:extLst>
          </p:cNvPr>
          <p:cNvSpPr txBox="1"/>
          <p:nvPr/>
        </p:nvSpPr>
        <p:spPr>
          <a:xfrm>
            <a:off x="5134548" y="2663564"/>
            <a:ext cx="25803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400" dirty="0">
                <a:solidFill>
                  <a:srgbClr val="282828"/>
                </a:solidFill>
                <a:latin typeface="Baloo Chettan" panose="03080902040302020200" pitchFamily="66" charset="77"/>
                <a:cs typeface="Baloo Chettan" panose="03080902040302020200" pitchFamily="66" charset="77"/>
              </a:rPr>
              <a:t>dr_zamarron</a:t>
            </a:r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id="{42913633-88AF-7B4D-A4BF-A71C531AE0C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15068" y="6306135"/>
            <a:ext cx="408130" cy="412389"/>
          </a:xfrm>
          <a:prstGeom prst="rect">
            <a:avLst/>
          </a:prstGeom>
        </p:spPr>
      </p:pic>
      <p:sp>
        <p:nvSpPr>
          <p:cNvPr id="12" name="CuadroTexto 11">
            <a:extLst>
              <a:ext uri="{FF2B5EF4-FFF2-40B4-BE49-F238E27FC236}">
                <a16:creationId xmlns:a16="http://schemas.microsoft.com/office/drawing/2014/main" id="{065DB4EB-8793-ED4F-BE5F-C046BC60CDCB}"/>
              </a:ext>
            </a:extLst>
          </p:cNvPr>
          <p:cNvSpPr txBox="1"/>
          <p:nvPr/>
        </p:nvSpPr>
        <p:spPr>
          <a:xfrm>
            <a:off x="3579894" y="5984878"/>
            <a:ext cx="63321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000" dirty="0">
                <a:solidFill>
                  <a:srgbClr val="282828"/>
                </a:solidFill>
                <a:latin typeface="Baloo Chettan" panose="03080902040302020200" pitchFamily="66" charset="77"/>
                <a:cs typeface="Baloo Chettan" panose="03080902040302020200" pitchFamily="66" charset="77"/>
              </a:rPr>
              <a:t>Libros de paciente crítico</a:t>
            </a:r>
          </a:p>
        </p:txBody>
      </p:sp>
      <p:sp>
        <p:nvSpPr>
          <p:cNvPr id="13" name="Rectángulo 12">
            <a:extLst>
              <a:ext uri="{FF2B5EF4-FFF2-40B4-BE49-F238E27FC236}">
                <a16:creationId xmlns:a16="http://schemas.microsoft.com/office/drawing/2014/main" id="{A6CE49E9-D1D7-B846-B64C-4D127AB39F55}"/>
              </a:ext>
            </a:extLst>
          </p:cNvPr>
          <p:cNvSpPr/>
          <p:nvPr/>
        </p:nvSpPr>
        <p:spPr>
          <a:xfrm>
            <a:off x="3394545" y="4581858"/>
            <a:ext cx="626644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2400" dirty="0">
                <a:solidFill>
                  <a:srgbClr val="FF0000"/>
                </a:solidFill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www.siemprevirtual.com</a:t>
            </a:r>
            <a:endParaRPr lang="es-MX" sz="2400" dirty="0">
              <a:solidFill>
                <a:srgbClr val="FF0000"/>
              </a:solidFill>
            </a:endParaRP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CE5B24D6-5B0D-1A45-9E9A-4DB7E5E7225A}"/>
              </a:ext>
            </a:extLst>
          </p:cNvPr>
          <p:cNvSpPr txBox="1"/>
          <p:nvPr/>
        </p:nvSpPr>
        <p:spPr>
          <a:xfrm>
            <a:off x="3704175" y="4248882"/>
            <a:ext cx="554415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000" dirty="0">
                <a:solidFill>
                  <a:srgbClr val="282828"/>
                </a:solidFill>
                <a:latin typeface="Baloo Chettan" panose="03080902040302020200" pitchFamily="66" charset="77"/>
                <a:cs typeface="Baloo Chettan" panose="03080902040302020200" pitchFamily="66" charset="77"/>
              </a:rPr>
              <a:t>Cursos ONLINE</a:t>
            </a:r>
          </a:p>
        </p:txBody>
      </p:sp>
      <p:sp>
        <p:nvSpPr>
          <p:cNvPr id="15" name="Rectángulo 14">
            <a:extLst>
              <a:ext uri="{FF2B5EF4-FFF2-40B4-BE49-F238E27FC236}">
                <a16:creationId xmlns:a16="http://schemas.microsoft.com/office/drawing/2014/main" id="{43666370-1A30-6C48-AE0E-F750404C5B9C}"/>
              </a:ext>
            </a:extLst>
          </p:cNvPr>
          <p:cNvSpPr/>
          <p:nvPr/>
        </p:nvSpPr>
        <p:spPr>
          <a:xfrm>
            <a:off x="3777634" y="6312274"/>
            <a:ext cx="626644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2000" b="1" dirty="0">
                <a:solidFill>
                  <a:srgbClr val="0070C0"/>
                </a:solidFill>
              </a:rPr>
              <a:t>+52 1 442 181 8511</a:t>
            </a:r>
          </a:p>
        </p:txBody>
      </p:sp>
      <p:pic>
        <p:nvPicPr>
          <p:cNvPr id="20" name="Imagen 19">
            <a:extLst>
              <a:ext uri="{FF2B5EF4-FFF2-40B4-BE49-F238E27FC236}">
                <a16:creationId xmlns:a16="http://schemas.microsoft.com/office/drawing/2014/main" id="{CA781182-6BC9-5348-9FB3-1AFAE9BCAC1F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t="20692" b="28680"/>
          <a:stretch/>
        </p:blipFill>
        <p:spPr>
          <a:xfrm rot="16200000">
            <a:off x="-2596616" y="2592186"/>
            <a:ext cx="6858000" cy="1673630"/>
          </a:xfrm>
          <a:prstGeom prst="rect">
            <a:avLst/>
          </a:prstGeom>
        </p:spPr>
      </p:pic>
      <p:pic>
        <p:nvPicPr>
          <p:cNvPr id="21" name="Imagen 20">
            <a:extLst>
              <a:ext uri="{FF2B5EF4-FFF2-40B4-BE49-F238E27FC236}">
                <a16:creationId xmlns:a16="http://schemas.microsoft.com/office/drawing/2014/main" id="{581932F3-0739-0E45-BD96-678E90DDFD93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l="22209" t="2974" r="22483" b="3868"/>
          <a:stretch/>
        </p:blipFill>
        <p:spPr>
          <a:xfrm>
            <a:off x="6132667" y="5241057"/>
            <a:ext cx="790207" cy="757198"/>
          </a:xfrm>
          <a:prstGeom prst="ellipse">
            <a:avLst/>
          </a:prstGeom>
        </p:spPr>
      </p:pic>
      <p:pic>
        <p:nvPicPr>
          <p:cNvPr id="1026" name="Picture 2" descr="Tik Tok Logo PNG transparente - StickPNG">
            <a:extLst>
              <a:ext uri="{FF2B5EF4-FFF2-40B4-BE49-F238E27FC236}">
                <a16:creationId xmlns:a16="http://schemas.microsoft.com/office/drawing/2014/main" id="{7F99B25C-C803-0C78-7B8D-C318F9379B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27977" y="1940928"/>
            <a:ext cx="814004" cy="8418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Instagram Logo - PNG y Vector">
            <a:extLst>
              <a:ext uri="{FF2B5EF4-FFF2-40B4-BE49-F238E27FC236}">
                <a16:creationId xmlns:a16="http://schemas.microsoft.com/office/drawing/2014/main" id="{B12DEE48-6AAD-FA65-A1FF-F46840BAEA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3275" y="1981337"/>
            <a:ext cx="641221" cy="6409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Logo Twitter PNG transparente - StickPNG">
            <a:extLst>
              <a:ext uri="{FF2B5EF4-FFF2-40B4-BE49-F238E27FC236}">
                <a16:creationId xmlns:a16="http://schemas.microsoft.com/office/drawing/2014/main" id="{FA112394-6A7D-377F-3B3D-373A1CA54BB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5790" y="1815704"/>
            <a:ext cx="970726" cy="9707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Imagen 17">
            <a:extLst>
              <a:ext uri="{FF2B5EF4-FFF2-40B4-BE49-F238E27FC236}">
                <a16:creationId xmlns:a16="http://schemas.microsoft.com/office/drawing/2014/main" id="{53CFCDB3-7609-415F-B743-45266F3437B6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161368" y="912865"/>
            <a:ext cx="565178" cy="5651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57028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Blanco, Azúcar, Sweet, Cubos De Azúcar, La Dulzura">
            <a:extLst>
              <a:ext uri="{FF2B5EF4-FFF2-40B4-BE49-F238E27FC236}">
                <a16:creationId xmlns:a16="http://schemas.microsoft.com/office/drawing/2014/main" id="{178927BC-D239-954F-81E0-899A82EFF45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278" b="7278"/>
          <a:stretch/>
        </p:blipFill>
        <p:spPr bwMode="auto">
          <a:xfrm>
            <a:off x="1" y="1"/>
            <a:ext cx="1219199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2794904" y="5372254"/>
            <a:ext cx="6899787" cy="717572"/>
          </a:xfrm>
        </p:spPr>
        <p:txBody>
          <a:bodyPr>
            <a:noAutofit/>
          </a:bodyPr>
          <a:lstStyle/>
          <a:p>
            <a:pPr algn="ctr"/>
            <a:r>
              <a:rPr lang="es-MX" sz="3600" b="1" spc="0" dirty="0">
                <a:solidFill>
                  <a:schemeClr val="tx1"/>
                </a:solidFill>
                <a:highlight>
                  <a:srgbClr val="000000"/>
                </a:highlight>
              </a:rPr>
              <a:t>Dr. Eder Iván Zamarrón López</a:t>
            </a:r>
            <a:endParaRPr lang="es-MX" sz="3200" b="1" spc="0" dirty="0">
              <a:solidFill>
                <a:schemeClr val="tx1"/>
              </a:solidFill>
              <a:highlight>
                <a:srgbClr val="000000"/>
              </a:highlight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550718" y="1896239"/>
            <a:ext cx="11090564" cy="2729856"/>
          </a:xfrm>
        </p:spPr>
        <p:txBody>
          <a:bodyPr>
            <a:noAutofit/>
          </a:bodyPr>
          <a:lstStyle/>
          <a:p>
            <a:pPr algn="ctr"/>
            <a:r>
              <a:rPr lang="es-ES" sz="9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FF0000"/>
                </a:highlight>
              </a:rPr>
              <a:t>CETOACIDOSIS DIABÉTICA</a:t>
            </a:r>
            <a:endParaRPr lang="es-MX" sz="96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highlight>
                <a:srgbClr val="FF0000"/>
              </a:highlight>
            </a:endParaRPr>
          </a:p>
        </p:txBody>
      </p:sp>
      <p:sp>
        <p:nvSpPr>
          <p:cNvPr id="5" name="Título 1">
            <a:extLst>
              <a:ext uri="{FF2B5EF4-FFF2-40B4-BE49-F238E27FC236}">
                <a16:creationId xmlns:a16="http://schemas.microsoft.com/office/drawing/2014/main" id="{3663DC1A-9AFE-DD4F-B815-DCA50A177DE8}"/>
              </a:ext>
            </a:extLst>
          </p:cNvPr>
          <p:cNvSpPr txBox="1">
            <a:spLocks/>
          </p:cNvSpPr>
          <p:nvPr/>
        </p:nvSpPr>
        <p:spPr>
          <a:xfrm>
            <a:off x="4951175" y="4291293"/>
            <a:ext cx="6899787" cy="1039377"/>
          </a:xfrm>
          <a:prstGeom prst="rect">
            <a:avLst/>
          </a:prstGeom>
        </p:spPr>
        <p:txBody>
          <a:bodyPr vert="horz" wrap="none" lIns="91440" tIns="45720" rIns="91440" bIns="45720" rtlCol="0" anchor="t">
            <a:no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9600" b="0" kern="120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MX" sz="8000" spc="0" dirty="0">
                <a:solidFill>
                  <a:srgbClr val="FFFF00"/>
                </a:solidFill>
                <a:latin typeface="Mistral" panose="03090702030407020403" pitchFamily="66" charset="0"/>
              </a:rPr>
              <a:t>Abordaje práctico</a:t>
            </a:r>
            <a:endParaRPr lang="es-MX" sz="7200" spc="0" dirty="0">
              <a:solidFill>
                <a:srgbClr val="FFFF00"/>
              </a:solidFill>
              <a:latin typeface="Mistral" panose="03090702030407020403" pitchFamily="66" charset="0"/>
            </a:endParaRPr>
          </a:p>
        </p:txBody>
      </p:sp>
      <p:sp>
        <p:nvSpPr>
          <p:cNvPr id="6" name="Título 1">
            <a:extLst>
              <a:ext uri="{FF2B5EF4-FFF2-40B4-BE49-F238E27FC236}">
                <a16:creationId xmlns:a16="http://schemas.microsoft.com/office/drawing/2014/main" id="{196662CC-C9F5-3844-AAD7-27F6132D7F06}"/>
              </a:ext>
            </a:extLst>
          </p:cNvPr>
          <p:cNvSpPr txBox="1">
            <a:spLocks/>
          </p:cNvSpPr>
          <p:nvPr/>
        </p:nvSpPr>
        <p:spPr>
          <a:xfrm>
            <a:off x="2833814" y="5871513"/>
            <a:ext cx="6899787" cy="717572"/>
          </a:xfrm>
          <a:prstGeom prst="rect">
            <a:avLst/>
          </a:prstGeom>
        </p:spPr>
        <p:txBody>
          <a:bodyPr vert="horz" wrap="none" lIns="91440" tIns="45720" rIns="91440" bIns="45720" rtlCol="0" anchor="t">
            <a:no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9600" b="0" kern="120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MX" sz="2800" b="1" spc="0" dirty="0">
                <a:solidFill>
                  <a:schemeClr val="tx1"/>
                </a:solidFill>
              </a:rPr>
              <a:t>URGENCIAS-MEDICINA CRÍTICA</a:t>
            </a:r>
            <a:endParaRPr lang="es-MX" sz="2400" b="1" spc="0" dirty="0">
              <a:solidFill>
                <a:schemeClr val="tx1"/>
              </a:solidFill>
            </a:endParaRP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1D0A7374-BA88-9A5B-342E-FF6D624124D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98019" y="-899723"/>
            <a:ext cx="2795962" cy="27959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8431266"/>
      </p:ext>
    </p:extLst>
  </p:cSld>
  <p:clrMapOvr>
    <a:masterClrMapping/>
  </p:clrMapOvr>
</p:sld>
</file>

<file path=ppt/theme/theme1.xml><?xml version="1.0" encoding="utf-8"?>
<a:theme xmlns:a="http://schemas.openxmlformats.org/drawingml/2006/main" name="Profundidad">
  <a:themeElements>
    <a:clrScheme name="Profundidad">
      <a:dk1>
        <a:sysClr val="windowText" lastClr="000000"/>
      </a:dk1>
      <a:lt1>
        <a:sysClr val="window" lastClr="FFFFFF"/>
      </a:lt1>
      <a:dk2>
        <a:srgbClr val="455F51"/>
      </a:dk2>
      <a:lt2>
        <a:srgbClr val="94D7E4"/>
      </a:lt2>
      <a:accent1>
        <a:srgbClr val="41AEBD"/>
      </a:accent1>
      <a:accent2>
        <a:srgbClr val="97E9D5"/>
      </a:accent2>
      <a:accent3>
        <a:srgbClr val="A2CF49"/>
      </a:accent3>
      <a:accent4>
        <a:srgbClr val="608F3D"/>
      </a:accent4>
      <a:accent5>
        <a:srgbClr val="F4DE3A"/>
      </a:accent5>
      <a:accent6>
        <a:srgbClr val="FCB11C"/>
      </a:accent6>
      <a:hlink>
        <a:srgbClr val="FBCA98"/>
      </a:hlink>
      <a:folHlink>
        <a:srgbClr val="D3B86D"/>
      </a:folHlink>
    </a:clrScheme>
    <a:fontScheme name="Profundidad">
      <a:maj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rofundidad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epth" id="{7BEAFC2A-325C-49C4-AC08-2B765DA903F9}" vid="{1735E755-43E6-43AA-ABA2-C989ECC79AF5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Profundidad</Template>
  <TotalTime>1524</TotalTime>
  <Words>1826</Words>
  <Application>Microsoft Macintosh PowerPoint</Application>
  <PresentationFormat>Panorámica</PresentationFormat>
  <Paragraphs>285</Paragraphs>
  <Slides>38</Slides>
  <Notes>16</Notes>
  <HiddenSlides>0</HiddenSlides>
  <MMClips>0</MMClips>
  <ScaleCrop>false</ScaleCrop>
  <HeadingPairs>
    <vt:vector size="8" baseType="variant">
      <vt:variant>
        <vt:lpstr>Fuentes usadas</vt:lpstr>
      </vt:variant>
      <vt:variant>
        <vt:i4>10</vt:i4>
      </vt:variant>
      <vt:variant>
        <vt:lpstr>Tema</vt:lpstr>
      </vt:variant>
      <vt:variant>
        <vt:i4>1</vt:i4>
      </vt:variant>
      <vt:variant>
        <vt:lpstr>Servidores OLE incrustados</vt:lpstr>
      </vt:variant>
      <vt:variant>
        <vt:i4>1</vt:i4>
      </vt:variant>
      <vt:variant>
        <vt:lpstr>Títulos de diapositiva</vt:lpstr>
      </vt:variant>
      <vt:variant>
        <vt:i4>38</vt:i4>
      </vt:variant>
    </vt:vector>
  </HeadingPairs>
  <TitlesOfParts>
    <vt:vector size="50" baseType="lpstr">
      <vt:lpstr>Arial</vt:lpstr>
      <vt:lpstr>Baloo Chettan</vt:lpstr>
      <vt:lpstr>Calibri</vt:lpstr>
      <vt:lpstr>Cambria Math</vt:lpstr>
      <vt:lpstr>Corbel</vt:lpstr>
      <vt:lpstr>Fira Sans</vt:lpstr>
      <vt:lpstr>Lato</vt:lpstr>
      <vt:lpstr>Mistral</vt:lpstr>
      <vt:lpstr>Symbol</vt:lpstr>
      <vt:lpstr>Wingdings</vt:lpstr>
      <vt:lpstr>Profundidad</vt:lpstr>
      <vt:lpstr>Bitmap Image</vt:lpstr>
      <vt:lpstr>Dr. Eder Iván Zamarrón López</vt:lpstr>
      <vt:lpstr>INTRODUCCIÓN</vt:lpstr>
      <vt:lpstr>PATOGÉNESIS DE CRISIS HIPERGLUCÉMICAS</vt:lpstr>
      <vt:lpstr>PATOGENESIS DE ESTADO HIPEROSMOLAR</vt:lpstr>
      <vt:lpstr>Presentación de PowerPoint</vt:lpstr>
      <vt:lpstr>Presentación de PowerPoint</vt:lpstr>
      <vt:lpstr>Presentación de PowerPoint</vt:lpstr>
      <vt:lpstr>DIAGNOSTICO</vt:lpstr>
      <vt:lpstr>Presentación de PowerPoint</vt:lpstr>
      <vt:lpstr>LO “CLASICO¨</vt:lpstr>
      <vt:lpstr>TRATAMIENTO</vt:lpstr>
      <vt:lpstr>Presentación de PowerPoint</vt:lpstr>
      <vt:lpstr>Presentación de PowerPoint</vt:lpstr>
      <vt:lpstr>Presentación de PowerPoint</vt:lpstr>
      <vt:lpstr>Recomendación…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COMPLICACIONES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Para llevar a la guardia</vt:lpstr>
      <vt:lpstr>Presentación de PowerPoint</vt:lpstr>
      <vt:lpstr>Dr. Eder Iván Zamarrón López</vt:lpstr>
    </vt:vector>
  </TitlesOfParts>
  <Company>Particular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eder zamarrón lópez</dc:creator>
  <cp:lastModifiedBy>Eder Zamarrón</cp:lastModifiedBy>
  <cp:revision>78</cp:revision>
  <dcterms:created xsi:type="dcterms:W3CDTF">2014-08-02T08:47:24Z</dcterms:created>
  <dcterms:modified xsi:type="dcterms:W3CDTF">2024-08-31T02:07:02Z</dcterms:modified>
</cp:coreProperties>
</file>